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1505" r:id="rId5"/>
    <p:sldId id="280" r:id="rId6"/>
    <p:sldId id="1458" r:id="rId7"/>
    <p:sldId id="1328" r:id="rId8"/>
    <p:sldId id="1515" r:id="rId9"/>
    <p:sldId id="1534" r:id="rId10"/>
    <p:sldId id="1540" r:id="rId11"/>
    <p:sldId id="1514" r:id="rId12"/>
    <p:sldId id="1531" r:id="rId13"/>
    <p:sldId id="1523" r:id="rId14"/>
    <p:sldId id="1525" r:id="rId15"/>
    <p:sldId id="1508" r:id="rId16"/>
    <p:sldId id="421" r:id="rId17"/>
    <p:sldId id="1541" r:id="rId18"/>
    <p:sldId id="1542" r:id="rId19"/>
    <p:sldId id="1543" r:id="rId20"/>
    <p:sldId id="1544" r:id="rId21"/>
    <p:sldId id="152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B2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53" d="100"/>
          <a:sy n="53" d="100"/>
        </p:scale>
        <p:origin x="708"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FB409-0EC9-4EB7-8329-B173F7A0650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A90611-4753-4738-838C-21D412B4F9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13E3BC-A340-42CA-8F10-6BF6487E5EF3}"/>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5" name="页脚占位符 4">
            <a:extLst>
              <a:ext uri="{FF2B5EF4-FFF2-40B4-BE49-F238E27FC236}">
                <a16:creationId xmlns:a16="http://schemas.microsoft.com/office/drawing/2014/main" id="{CB4CA964-EF53-4C89-9FA5-8F8C0573DE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D79927-27F2-4357-A8D1-2AC25E8DF898}"/>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269832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60EA3-F6BD-49A1-A7FE-69A71EC093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E750AB8-EF21-4CD8-8193-07C75CE2E6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65ED65-40E5-4C19-97BE-BD5F662BC4C3}"/>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5" name="页脚占位符 4">
            <a:extLst>
              <a:ext uri="{FF2B5EF4-FFF2-40B4-BE49-F238E27FC236}">
                <a16:creationId xmlns:a16="http://schemas.microsoft.com/office/drawing/2014/main" id="{8F6B534D-2D2F-4444-AE18-F749313F05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D57A9E-C1D2-481F-B46E-49A8E10C7D69}"/>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1054058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F7B42B-199A-4FD9-88BF-0686CB9207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269691-9262-4B5D-ADDE-5059D06D0F3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F36D4-A469-405B-BE75-C86CF62256C3}"/>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5" name="页脚占位符 4">
            <a:extLst>
              <a:ext uri="{FF2B5EF4-FFF2-40B4-BE49-F238E27FC236}">
                <a16:creationId xmlns:a16="http://schemas.microsoft.com/office/drawing/2014/main" id="{EF0E1EF3-882D-4E83-8018-C320F69D3B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B6F4E2-501D-4EF9-8721-A9C955CDC6EE}"/>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4048752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E0C62-EFC1-4CAC-AAE1-B416A2A95E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D627C9-0DB4-4815-BBB3-6310A10F955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30B1D5-E02F-4857-B7C1-0D2991A56AA4}"/>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5" name="页脚占位符 4">
            <a:extLst>
              <a:ext uri="{FF2B5EF4-FFF2-40B4-BE49-F238E27FC236}">
                <a16:creationId xmlns:a16="http://schemas.microsoft.com/office/drawing/2014/main" id="{BC11570D-B456-43DA-B1CB-E2D34764C3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6B366-8A72-42A8-A771-51CF9172C09E}"/>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9808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77112-0AB5-4069-8B73-912000ADC0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45B2491-20DF-4952-84A2-906C77A977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D80B2E0-AD96-4116-8736-54B0F1E92642}"/>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5" name="页脚占位符 4">
            <a:extLst>
              <a:ext uri="{FF2B5EF4-FFF2-40B4-BE49-F238E27FC236}">
                <a16:creationId xmlns:a16="http://schemas.microsoft.com/office/drawing/2014/main" id="{8E576728-C382-48F6-B837-2C2BE853E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280475-A027-4556-942F-FEA87284FCF3}"/>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1645160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3E436-7C63-4554-B3E9-9F046249C6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9C44F7-2A0B-457D-BDC2-ED3B947E8AF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AC76BB-1142-4943-BEDC-2C411E48BE0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CCBD56-6C37-4F72-8A88-8033F8547C49}"/>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6" name="页脚占位符 5">
            <a:extLst>
              <a:ext uri="{FF2B5EF4-FFF2-40B4-BE49-F238E27FC236}">
                <a16:creationId xmlns:a16="http://schemas.microsoft.com/office/drawing/2014/main" id="{E8A115AA-AF0A-4A24-9F57-7C25ECB44D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D9E1D8-D6A3-40F2-A7AF-209564A83AA6}"/>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19254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CB388-AF85-4BDC-A8C8-A909BF04474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1B92812-9B8D-4721-B00F-EF55A71CC6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3BD18AC-8877-4CD8-B1FD-CCB46DEB4FD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D7FB6B9-79BE-4137-8A3B-5984B682E5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ED02339-65CD-413C-8A7D-9E2D9839B4E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4D74417-09C0-4E87-9B43-5FCC265F2399}"/>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8" name="页脚占位符 7">
            <a:extLst>
              <a:ext uri="{FF2B5EF4-FFF2-40B4-BE49-F238E27FC236}">
                <a16:creationId xmlns:a16="http://schemas.microsoft.com/office/drawing/2014/main" id="{83EFD6D0-6711-47C1-8E21-230CC477BFF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A849737-0DB3-40F5-B9DA-3CC45E7F8405}"/>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414448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467BB7-A904-4AA9-95DE-C02A7483EC9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07C76A3-1592-4CDE-935E-2DB2C40C5635}"/>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4" name="页脚占位符 3">
            <a:extLst>
              <a:ext uri="{FF2B5EF4-FFF2-40B4-BE49-F238E27FC236}">
                <a16:creationId xmlns:a16="http://schemas.microsoft.com/office/drawing/2014/main" id="{BF679695-1C0F-433F-8AF8-8F7C7829AAA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5E100BA-46BE-4BF3-A465-0A3076DF1538}"/>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34090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57ECA8-D290-43FD-86D5-7B887F7762BE}"/>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3" name="页脚占位符 2">
            <a:extLst>
              <a:ext uri="{FF2B5EF4-FFF2-40B4-BE49-F238E27FC236}">
                <a16:creationId xmlns:a16="http://schemas.microsoft.com/office/drawing/2014/main" id="{E5B4C52B-2772-4A77-9556-BDD14410CEC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C2990DF-3E90-4848-9C9B-7D6478989580}"/>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117186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B67012-DD81-410C-BF27-BE6017FAC2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45982B-78FA-4374-B0F4-B7B8BE3F4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F3590BF-3BB4-4D68-8BDD-175D4E2E7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0FEAC44-627D-4467-8B33-4F2568C8E4DB}"/>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6" name="页脚占位符 5">
            <a:extLst>
              <a:ext uri="{FF2B5EF4-FFF2-40B4-BE49-F238E27FC236}">
                <a16:creationId xmlns:a16="http://schemas.microsoft.com/office/drawing/2014/main" id="{D0633FF5-AC15-4741-AA68-925633838E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50F9F2-FC6C-44BD-8559-E18F5741CA73}"/>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226904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153C68-89CF-4FF4-983C-4126C8B9382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A25EA5F-8376-4B0A-9F4F-8D2ACC13BB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8C1B34-7D9D-418E-AF57-F3E8BFC43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C1777A-7D03-4EBC-B799-9525AD608116}"/>
              </a:ext>
            </a:extLst>
          </p:cNvPr>
          <p:cNvSpPr>
            <a:spLocks noGrp="1"/>
          </p:cNvSpPr>
          <p:nvPr>
            <p:ph type="dt" sz="half" idx="10"/>
          </p:nvPr>
        </p:nvSpPr>
        <p:spPr/>
        <p:txBody>
          <a:bodyPr/>
          <a:lstStyle/>
          <a:p>
            <a:fld id="{C1B26026-54AC-4ACF-A74B-193C40ABA925}" type="datetimeFigureOut">
              <a:rPr lang="zh-CN" altLang="en-US" smtClean="0"/>
              <a:t>2023/06/17</a:t>
            </a:fld>
            <a:endParaRPr lang="zh-CN" altLang="en-US"/>
          </a:p>
        </p:txBody>
      </p:sp>
      <p:sp>
        <p:nvSpPr>
          <p:cNvPr id="6" name="页脚占位符 5">
            <a:extLst>
              <a:ext uri="{FF2B5EF4-FFF2-40B4-BE49-F238E27FC236}">
                <a16:creationId xmlns:a16="http://schemas.microsoft.com/office/drawing/2014/main" id="{51AD050A-1810-49A9-9BD1-FA1924CE6B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D45817-904E-4DA5-83E2-866E36596770}"/>
              </a:ext>
            </a:extLst>
          </p:cNvPr>
          <p:cNvSpPr>
            <a:spLocks noGrp="1"/>
          </p:cNvSpPr>
          <p:nvPr>
            <p:ph type="sldNum" sz="quarter" idx="12"/>
          </p:nvPr>
        </p:nvSpPr>
        <p:spPr/>
        <p:txBody>
          <a:body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603996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2A8C003-2155-46E2-AE2D-377C254B29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F6C002D-E709-42F4-A66A-D114B06CEC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9625AD-9E9A-4F5D-9397-9F0AFBC996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26026-54AC-4ACF-A74B-193C40ABA925}" type="datetimeFigureOut">
              <a:rPr lang="zh-CN" altLang="en-US" smtClean="0"/>
              <a:t>2023/06/17</a:t>
            </a:fld>
            <a:endParaRPr lang="zh-CN" altLang="en-US"/>
          </a:p>
        </p:txBody>
      </p:sp>
      <p:sp>
        <p:nvSpPr>
          <p:cNvPr id="5" name="页脚占位符 4">
            <a:extLst>
              <a:ext uri="{FF2B5EF4-FFF2-40B4-BE49-F238E27FC236}">
                <a16:creationId xmlns:a16="http://schemas.microsoft.com/office/drawing/2014/main" id="{502A9641-0357-430C-86C0-9E0A8BF55F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DDC26C-0C29-47A7-8D21-602ADA8D1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0752E-9A25-4CD8-A5D8-12D322A80D0B}" type="slidenum">
              <a:rPr lang="zh-CN" altLang="en-US" smtClean="0"/>
              <a:t>‹#›</a:t>
            </a:fld>
            <a:endParaRPr lang="zh-CN" altLang="en-US"/>
          </a:p>
        </p:txBody>
      </p:sp>
    </p:spTree>
    <p:extLst>
      <p:ext uri="{BB962C8B-B14F-4D97-AF65-F5344CB8AC3E}">
        <p14:creationId xmlns:p14="http://schemas.microsoft.com/office/powerpoint/2010/main" val="676308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6.bin"/><Relationship Id="rId18" Type="http://schemas.openxmlformats.org/officeDocument/2006/relationships/image" Target="../media/image29.wmf"/><Relationship Id="rId3" Type="http://schemas.openxmlformats.org/officeDocument/2006/relationships/oleObject" Target="../embeddings/oleObject1.bin"/><Relationship Id="rId21" Type="http://schemas.openxmlformats.org/officeDocument/2006/relationships/image" Target="../media/image31.png"/><Relationship Id="rId7" Type="http://schemas.openxmlformats.org/officeDocument/2006/relationships/oleObject" Target="../embeddings/oleObject3.bin"/><Relationship Id="rId12" Type="http://schemas.openxmlformats.org/officeDocument/2006/relationships/image" Target="../media/image26.w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28.wmf"/><Relationship Id="rId20" Type="http://schemas.openxmlformats.org/officeDocument/2006/relationships/image" Target="../media/image30.png"/><Relationship Id="rId1" Type="http://schemas.openxmlformats.org/officeDocument/2006/relationships/vmlDrawing" Target="../drawings/vmlDrawing1.vml"/><Relationship Id="rId6" Type="http://schemas.openxmlformats.org/officeDocument/2006/relationships/image" Target="../media/image23.wmf"/><Relationship Id="rId11" Type="http://schemas.openxmlformats.org/officeDocument/2006/relationships/oleObject" Target="../embeddings/oleObject5.bin"/><Relationship Id="rId24" Type="http://schemas.openxmlformats.org/officeDocument/2006/relationships/image" Target="../media/image34.jpe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33.png"/><Relationship Id="rId10" Type="http://schemas.openxmlformats.org/officeDocument/2006/relationships/image" Target="../media/image25.wmf"/><Relationship Id="rId19" Type="http://schemas.openxmlformats.org/officeDocument/2006/relationships/oleObject" Target="../embeddings/oleObject9.bin"/><Relationship Id="rId4" Type="http://schemas.openxmlformats.org/officeDocument/2006/relationships/image" Target="../media/image22.wmf"/><Relationship Id="rId9" Type="http://schemas.openxmlformats.org/officeDocument/2006/relationships/oleObject" Target="../embeddings/oleObject4.bin"/><Relationship Id="rId14" Type="http://schemas.openxmlformats.org/officeDocument/2006/relationships/image" Target="../media/image27.wmf"/><Relationship Id="rId22" Type="http://schemas.openxmlformats.org/officeDocument/2006/relationships/image" Target="../media/image32.emf"/></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584A2-E681-47F9-91B3-BAF6C9502D74}"/>
              </a:ext>
            </a:extLst>
          </p:cNvPr>
          <p:cNvSpPr>
            <a:spLocks noGrp="1"/>
          </p:cNvSpPr>
          <p:nvPr>
            <p:ph type="ctrTitle"/>
          </p:nvPr>
        </p:nvSpPr>
        <p:spPr>
          <a:xfrm>
            <a:off x="1524000" y="3061699"/>
            <a:ext cx="9144000" cy="3114408"/>
          </a:xfrm>
        </p:spPr>
        <p:txBody>
          <a:bodyPr>
            <a:normAutofit fontScale="90000"/>
          </a:bodyPr>
          <a:lstStyle/>
          <a:p>
            <a:pPr>
              <a:lnSpc>
                <a:spcPct val="150000"/>
              </a:lnSpc>
            </a:pPr>
            <a:r>
              <a:rPr lang="zh-CN" altLang="en-US" dirty="0">
                <a:solidFill>
                  <a:srgbClr val="0070C0"/>
                </a:solidFill>
                <a:latin typeface="华文隶书" panose="02010800040101010101" pitchFamily="2" charset="-122"/>
                <a:ea typeface="华文隶书" panose="02010800040101010101" pitchFamily="2" charset="-122"/>
              </a:rPr>
              <a:t>华南理工大学原子核物理学科和最新成果介绍</a:t>
            </a:r>
            <a:br>
              <a:rPr lang="en-US" altLang="zh-CN" dirty="0"/>
            </a:br>
            <a:r>
              <a:rPr lang="zh-CN" altLang="en-US" sz="4400" dirty="0">
                <a:solidFill>
                  <a:srgbClr val="002060"/>
                </a:solidFill>
                <a:latin typeface="楷体" panose="02010609060101010101" pitchFamily="49" charset="-122"/>
                <a:ea typeface="楷体" panose="02010609060101010101" pitchFamily="49" charset="-122"/>
              </a:rPr>
              <a:t>冯兆庆 </a:t>
            </a:r>
            <a:r>
              <a:rPr lang="en-US" altLang="zh-CN" sz="4400" dirty="0">
                <a:solidFill>
                  <a:srgbClr val="002060"/>
                </a:solidFill>
                <a:latin typeface="楷体" panose="02010609060101010101" pitchFamily="49" charset="-122"/>
                <a:ea typeface="楷体" panose="02010609060101010101" pitchFamily="49" charset="-122"/>
              </a:rPr>
              <a:t>(</a:t>
            </a:r>
            <a:r>
              <a:rPr lang="zh-CN" altLang="en-US" sz="4400" dirty="0">
                <a:solidFill>
                  <a:srgbClr val="002060"/>
                </a:solidFill>
                <a:latin typeface="楷体" panose="02010609060101010101" pitchFamily="49" charset="-122"/>
                <a:ea typeface="楷体" panose="02010609060101010101" pitchFamily="49" charset="-122"/>
              </a:rPr>
              <a:t>华南理工大学</a:t>
            </a:r>
            <a:r>
              <a:rPr lang="en-US" altLang="zh-CN" sz="4400" dirty="0">
                <a:solidFill>
                  <a:srgbClr val="002060"/>
                </a:solidFill>
                <a:latin typeface="楷体" panose="02010609060101010101" pitchFamily="49" charset="-122"/>
                <a:ea typeface="楷体" panose="02010609060101010101" pitchFamily="49" charset="-122"/>
              </a:rPr>
              <a:t>)</a:t>
            </a:r>
            <a:endParaRPr lang="zh-CN" altLang="en-US" sz="5300" dirty="0">
              <a:solidFill>
                <a:srgbClr val="002060"/>
              </a:solidFill>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AB511ACE-B445-444E-9AFA-D2907D2E9EEA}"/>
              </a:ext>
            </a:extLst>
          </p:cNvPr>
          <p:cNvSpPr txBox="1"/>
          <p:nvPr/>
        </p:nvSpPr>
        <p:spPr>
          <a:xfrm>
            <a:off x="636995" y="190071"/>
            <a:ext cx="3791165" cy="943528"/>
          </a:xfrm>
          <a:prstGeom prst="rect">
            <a:avLst/>
          </a:prstGeom>
          <a:noFill/>
        </p:spPr>
        <p:txBody>
          <a:bodyPr wrap="square" rtlCol="0">
            <a:spAutoFit/>
          </a:bodyPr>
          <a:lstStyle/>
          <a:p>
            <a:pPr>
              <a:lnSpc>
                <a:spcPct val="150000"/>
              </a:lnSpc>
            </a:pPr>
            <a:r>
              <a:rPr lang="zh-CN" altLang="en-US" sz="2000" b="1" dirty="0">
                <a:solidFill>
                  <a:srgbClr val="C00000"/>
                </a:solidFill>
                <a:effectLst/>
                <a:latin typeface="黑体" panose="02010609060101010101" pitchFamily="49" charset="-122"/>
                <a:ea typeface="黑体" panose="02010609060101010101" pitchFamily="49" charset="-122"/>
              </a:rPr>
              <a:t>第二届“粤港澳”核物理论坛</a:t>
            </a:r>
            <a:endParaRPr lang="en-US" altLang="zh-CN" sz="2000" b="1" dirty="0">
              <a:solidFill>
                <a:srgbClr val="C00000"/>
              </a:solidFill>
              <a:effectLst/>
              <a:latin typeface="黑体" panose="02010609060101010101" pitchFamily="49" charset="-122"/>
              <a:ea typeface="黑体" panose="02010609060101010101" pitchFamily="49" charset="-122"/>
            </a:endParaRPr>
          </a:p>
          <a:p>
            <a:pPr>
              <a:lnSpc>
                <a:spcPct val="150000"/>
              </a:lnSpc>
            </a:pPr>
            <a:r>
              <a:rPr lang="en-US" altLang="zh-CN" sz="2000" b="1" dirty="0">
                <a:solidFill>
                  <a:srgbClr val="C00000"/>
                </a:solidFill>
                <a:effectLst/>
                <a:latin typeface="黑体" panose="02010609060101010101" pitchFamily="49" charset="-122"/>
                <a:ea typeface="黑体" panose="02010609060101010101" pitchFamily="49" charset="-122"/>
              </a:rPr>
              <a:t>2023</a:t>
            </a:r>
            <a:r>
              <a:rPr lang="zh-CN" altLang="en-US" sz="2000" b="1" dirty="0">
                <a:solidFill>
                  <a:srgbClr val="C00000"/>
                </a:solidFill>
                <a:effectLst/>
                <a:latin typeface="黑体" panose="02010609060101010101" pitchFamily="49" charset="-122"/>
                <a:ea typeface="黑体" panose="02010609060101010101" pitchFamily="49" charset="-122"/>
              </a:rPr>
              <a:t>年</a:t>
            </a:r>
            <a:r>
              <a:rPr lang="en-US" altLang="zh-CN" sz="2000" b="1" dirty="0">
                <a:solidFill>
                  <a:srgbClr val="C00000"/>
                </a:solidFill>
                <a:effectLst/>
                <a:latin typeface="黑体" panose="02010609060101010101" pitchFamily="49" charset="-122"/>
                <a:ea typeface="黑体" panose="02010609060101010101" pitchFamily="49" charset="-122"/>
              </a:rPr>
              <a:t>6</a:t>
            </a:r>
            <a:r>
              <a:rPr lang="zh-CN" altLang="en-US" sz="2000" b="1" dirty="0">
                <a:solidFill>
                  <a:srgbClr val="C00000"/>
                </a:solidFill>
                <a:effectLst/>
                <a:latin typeface="黑体" panose="02010609060101010101" pitchFamily="49" charset="-122"/>
                <a:ea typeface="黑体" panose="02010609060101010101" pitchFamily="49" charset="-122"/>
              </a:rPr>
              <a:t>月</a:t>
            </a:r>
            <a:r>
              <a:rPr lang="en-US" altLang="zh-CN" sz="2000" b="1" dirty="0">
                <a:solidFill>
                  <a:srgbClr val="C00000"/>
                </a:solidFill>
                <a:effectLst/>
                <a:latin typeface="黑体" panose="02010609060101010101" pitchFamily="49" charset="-122"/>
                <a:ea typeface="黑体" panose="02010609060101010101" pitchFamily="49" charset="-122"/>
              </a:rPr>
              <a:t>17-20</a:t>
            </a:r>
            <a:r>
              <a:rPr lang="zh-CN" altLang="en-US" sz="2000" b="1" dirty="0">
                <a:solidFill>
                  <a:srgbClr val="C00000"/>
                </a:solidFill>
                <a:effectLst/>
                <a:latin typeface="黑体" panose="02010609060101010101" pitchFamily="49" charset="-122"/>
                <a:ea typeface="黑体" panose="02010609060101010101" pitchFamily="49" charset="-122"/>
              </a:rPr>
              <a:t>日</a:t>
            </a:r>
            <a:endParaRPr lang="zh-CN" altLang="en-US" sz="2000" dirty="0">
              <a:solidFill>
                <a:srgbClr val="C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C9F88D3B-EE9F-471A-9221-F86B94705F73}"/>
              </a:ext>
            </a:extLst>
          </p:cNvPr>
          <p:cNvPicPr>
            <a:picLocks noChangeAspect="1"/>
          </p:cNvPicPr>
          <p:nvPr/>
        </p:nvPicPr>
        <p:blipFill>
          <a:blip r:embed="rId2"/>
          <a:stretch>
            <a:fillRect/>
          </a:stretch>
        </p:blipFill>
        <p:spPr>
          <a:xfrm>
            <a:off x="8553234" y="90463"/>
            <a:ext cx="3241943" cy="2971236"/>
          </a:xfrm>
          <a:prstGeom prst="rect">
            <a:avLst/>
          </a:prstGeom>
        </p:spPr>
      </p:pic>
    </p:spTree>
    <p:extLst>
      <p:ext uri="{BB962C8B-B14F-4D97-AF65-F5344CB8AC3E}">
        <p14:creationId xmlns:p14="http://schemas.microsoft.com/office/powerpoint/2010/main" val="1670391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7988081-D7F3-431E-9FF9-52D80EFFCA21}"/>
              </a:ext>
            </a:extLst>
          </p:cNvPr>
          <p:cNvSpPr>
            <a:spLocks noGrp="1"/>
          </p:cNvSpPr>
          <p:nvPr>
            <p:ph type="ftr" sz="quarter" idx="11"/>
          </p:nvPr>
        </p:nvSpPr>
        <p:spPr/>
        <p:txBody>
          <a:bodyPr/>
          <a:lstStyle/>
          <a:p>
            <a:r>
              <a:rPr lang="en-US"/>
              <a:t>Equation of State of Dense Nuclear Matter at RIBF and FRIB, May 23-26, 2023</a:t>
            </a:r>
            <a:endParaRPr lang="en-US" dirty="0"/>
          </a:p>
        </p:txBody>
      </p:sp>
      <p:sp>
        <p:nvSpPr>
          <p:cNvPr id="3" name="灯片编号占位符 2">
            <a:extLst>
              <a:ext uri="{FF2B5EF4-FFF2-40B4-BE49-F238E27FC236}">
                <a16:creationId xmlns:a16="http://schemas.microsoft.com/office/drawing/2014/main" id="{9C6CD58D-E0DC-4BA9-9DD7-9B74E8E3D303}"/>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4" name="文本框 3">
            <a:extLst>
              <a:ext uri="{FF2B5EF4-FFF2-40B4-BE49-F238E27FC236}">
                <a16:creationId xmlns:a16="http://schemas.microsoft.com/office/drawing/2014/main" id="{CFC458A5-4D4D-42CB-BA38-80F2E19C0F72}"/>
              </a:ext>
            </a:extLst>
          </p:cNvPr>
          <p:cNvSpPr txBox="1"/>
          <p:nvPr/>
        </p:nvSpPr>
        <p:spPr>
          <a:xfrm>
            <a:off x="240210" y="293688"/>
            <a:ext cx="7692718" cy="523220"/>
          </a:xfrm>
          <a:prstGeom prst="rect">
            <a:avLst/>
          </a:prstGeom>
          <a:noFill/>
        </p:spPr>
        <p:txBody>
          <a:bodyPr wrap="square" rtlCol="0">
            <a:spAutoFit/>
          </a:bodyPr>
          <a:lstStyle/>
          <a:p>
            <a:r>
              <a:rPr lang="en-US" altLang="zh-CN" sz="2800" dirty="0">
                <a:solidFill>
                  <a:srgbClr val="260CC4"/>
                </a:solidFill>
                <a:latin typeface="Bahnschrift Condensed" panose="020B0502040204020203" pitchFamily="34" charset="0"/>
                <a:ea typeface="黑体" panose="02010609060101010101" pitchFamily="49" charset="-122"/>
              </a:rPr>
              <a:t>Pion production in heavy-ion collisions near threshold energies</a:t>
            </a:r>
            <a:endParaRPr lang="zh-CN" altLang="en-US" sz="2800" dirty="0">
              <a:solidFill>
                <a:srgbClr val="260CC4"/>
              </a:solidFill>
              <a:latin typeface="Bahnschrift Condensed" panose="020B0502040204020203" pitchFamily="34" charset="0"/>
              <a:ea typeface="黑体" panose="02010609060101010101" pitchFamily="49" charset="-122"/>
            </a:endParaRPr>
          </a:p>
        </p:txBody>
      </p:sp>
      <p:pic>
        <p:nvPicPr>
          <p:cNvPr id="5" name="图片 4">
            <a:extLst>
              <a:ext uri="{FF2B5EF4-FFF2-40B4-BE49-F238E27FC236}">
                <a16:creationId xmlns:a16="http://schemas.microsoft.com/office/drawing/2014/main" id="{F6FDAEAB-0BCA-4931-82BB-5EADBCF7F6E4}"/>
              </a:ext>
            </a:extLst>
          </p:cNvPr>
          <p:cNvPicPr>
            <a:picLocks noChangeAspect="1"/>
          </p:cNvPicPr>
          <p:nvPr/>
        </p:nvPicPr>
        <p:blipFill>
          <a:blip r:embed="rId2"/>
          <a:stretch>
            <a:fillRect/>
          </a:stretch>
        </p:blipFill>
        <p:spPr>
          <a:xfrm>
            <a:off x="3614740" y="908404"/>
            <a:ext cx="4857120" cy="2194800"/>
          </a:xfrm>
          <a:prstGeom prst="rect">
            <a:avLst/>
          </a:prstGeom>
        </p:spPr>
      </p:pic>
      <p:pic>
        <p:nvPicPr>
          <p:cNvPr id="6" name="图片 5">
            <a:extLst>
              <a:ext uri="{FF2B5EF4-FFF2-40B4-BE49-F238E27FC236}">
                <a16:creationId xmlns:a16="http://schemas.microsoft.com/office/drawing/2014/main" id="{A53B1EAF-77C5-4B6B-896B-56742C15E63E}"/>
              </a:ext>
            </a:extLst>
          </p:cNvPr>
          <p:cNvPicPr>
            <a:picLocks noChangeAspect="1"/>
          </p:cNvPicPr>
          <p:nvPr/>
        </p:nvPicPr>
        <p:blipFill>
          <a:blip r:embed="rId3"/>
          <a:stretch>
            <a:fillRect/>
          </a:stretch>
        </p:blipFill>
        <p:spPr>
          <a:xfrm>
            <a:off x="4328160" y="3119374"/>
            <a:ext cx="3137408" cy="3236976"/>
          </a:xfrm>
          <a:prstGeom prst="rect">
            <a:avLst/>
          </a:prstGeom>
        </p:spPr>
      </p:pic>
      <p:pic>
        <p:nvPicPr>
          <p:cNvPr id="7" name="图片 6">
            <a:extLst>
              <a:ext uri="{FF2B5EF4-FFF2-40B4-BE49-F238E27FC236}">
                <a16:creationId xmlns:a16="http://schemas.microsoft.com/office/drawing/2014/main" id="{9E527F75-D34B-40AF-95A6-70DCFD2B27A7}"/>
              </a:ext>
            </a:extLst>
          </p:cNvPr>
          <p:cNvPicPr>
            <a:picLocks noChangeAspect="1"/>
          </p:cNvPicPr>
          <p:nvPr/>
        </p:nvPicPr>
        <p:blipFill>
          <a:blip r:embed="rId4"/>
          <a:stretch>
            <a:fillRect/>
          </a:stretch>
        </p:blipFill>
        <p:spPr>
          <a:xfrm>
            <a:off x="323135" y="908404"/>
            <a:ext cx="2993089" cy="1938428"/>
          </a:xfrm>
          <a:prstGeom prst="rect">
            <a:avLst/>
          </a:prstGeom>
        </p:spPr>
      </p:pic>
      <p:pic>
        <p:nvPicPr>
          <p:cNvPr id="8" name="图片 7">
            <a:extLst>
              <a:ext uri="{FF2B5EF4-FFF2-40B4-BE49-F238E27FC236}">
                <a16:creationId xmlns:a16="http://schemas.microsoft.com/office/drawing/2014/main" id="{3D5D2A39-7307-46D7-8773-0B3808EFD3AD}"/>
              </a:ext>
            </a:extLst>
          </p:cNvPr>
          <p:cNvPicPr>
            <a:picLocks noChangeAspect="1"/>
          </p:cNvPicPr>
          <p:nvPr/>
        </p:nvPicPr>
        <p:blipFill>
          <a:blip r:embed="rId5"/>
          <a:stretch>
            <a:fillRect/>
          </a:stretch>
        </p:blipFill>
        <p:spPr>
          <a:xfrm>
            <a:off x="8427720" y="48100"/>
            <a:ext cx="3630125" cy="1877102"/>
          </a:xfrm>
          <a:prstGeom prst="rect">
            <a:avLst/>
          </a:prstGeom>
        </p:spPr>
      </p:pic>
      <p:pic>
        <p:nvPicPr>
          <p:cNvPr id="9" name="图片 8">
            <a:extLst>
              <a:ext uri="{FF2B5EF4-FFF2-40B4-BE49-F238E27FC236}">
                <a16:creationId xmlns:a16="http://schemas.microsoft.com/office/drawing/2014/main" id="{D0DA0A9E-13B0-45E9-8CFB-E931AB89BF25}"/>
              </a:ext>
            </a:extLst>
          </p:cNvPr>
          <p:cNvPicPr>
            <a:picLocks noChangeAspect="1"/>
          </p:cNvPicPr>
          <p:nvPr/>
        </p:nvPicPr>
        <p:blipFill>
          <a:blip r:embed="rId6"/>
          <a:stretch>
            <a:fillRect/>
          </a:stretch>
        </p:blipFill>
        <p:spPr>
          <a:xfrm>
            <a:off x="8398708" y="1966499"/>
            <a:ext cx="3712012" cy="1646142"/>
          </a:xfrm>
          <a:prstGeom prst="rect">
            <a:avLst/>
          </a:prstGeom>
        </p:spPr>
      </p:pic>
      <p:pic>
        <p:nvPicPr>
          <p:cNvPr id="10" name="图片 9">
            <a:extLst>
              <a:ext uri="{FF2B5EF4-FFF2-40B4-BE49-F238E27FC236}">
                <a16:creationId xmlns:a16="http://schemas.microsoft.com/office/drawing/2014/main" id="{7206B9C1-9CE7-4441-8ED0-8001E6B7546D}"/>
              </a:ext>
            </a:extLst>
          </p:cNvPr>
          <p:cNvPicPr>
            <a:picLocks noChangeAspect="1"/>
          </p:cNvPicPr>
          <p:nvPr/>
        </p:nvPicPr>
        <p:blipFill>
          <a:blip r:embed="rId7"/>
          <a:stretch>
            <a:fillRect/>
          </a:stretch>
        </p:blipFill>
        <p:spPr>
          <a:xfrm>
            <a:off x="8030442" y="3653938"/>
            <a:ext cx="4114800" cy="3019552"/>
          </a:xfrm>
          <a:prstGeom prst="rect">
            <a:avLst/>
          </a:prstGeom>
        </p:spPr>
      </p:pic>
      <p:pic>
        <p:nvPicPr>
          <p:cNvPr id="11" name="图片 10">
            <a:extLst>
              <a:ext uri="{FF2B5EF4-FFF2-40B4-BE49-F238E27FC236}">
                <a16:creationId xmlns:a16="http://schemas.microsoft.com/office/drawing/2014/main" id="{2CBDC52A-AFB3-4E3B-9E30-6CDDBC497041}"/>
              </a:ext>
            </a:extLst>
          </p:cNvPr>
          <p:cNvPicPr>
            <a:picLocks noChangeAspect="1"/>
          </p:cNvPicPr>
          <p:nvPr/>
        </p:nvPicPr>
        <p:blipFill>
          <a:blip r:embed="rId8"/>
          <a:stretch>
            <a:fillRect/>
          </a:stretch>
        </p:blipFill>
        <p:spPr>
          <a:xfrm>
            <a:off x="121078" y="2900383"/>
            <a:ext cx="3965491" cy="2104761"/>
          </a:xfrm>
          <a:prstGeom prst="rect">
            <a:avLst/>
          </a:prstGeom>
        </p:spPr>
      </p:pic>
      <p:pic>
        <p:nvPicPr>
          <p:cNvPr id="12" name="图片 11">
            <a:extLst>
              <a:ext uri="{FF2B5EF4-FFF2-40B4-BE49-F238E27FC236}">
                <a16:creationId xmlns:a16="http://schemas.microsoft.com/office/drawing/2014/main" id="{3F0ABDD7-3695-4637-A1C9-FA3422830DA7}"/>
              </a:ext>
            </a:extLst>
          </p:cNvPr>
          <p:cNvPicPr>
            <a:picLocks noChangeAspect="1"/>
          </p:cNvPicPr>
          <p:nvPr/>
        </p:nvPicPr>
        <p:blipFill>
          <a:blip r:embed="rId9"/>
          <a:stretch>
            <a:fillRect/>
          </a:stretch>
        </p:blipFill>
        <p:spPr>
          <a:xfrm>
            <a:off x="240211" y="5026095"/>
            <a:ext cx="3798390" cy="1797361"/>
          </a:xfrm>
          <a:prstGeom prst="rect">
            <a:avLst/>
          </a:prstGeom>
        </p:spPr>
      </p:pic>
    </p:spTree>
    <p:extLst>
      <p:ext uri="{BB962C8B-B14F-4D97-AF65-F5344CB8AC3E}">
        <p14:creationId xmlns:p14="http://schemas.microsoft.com/office/powerpoint/2010/main" val="696472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0720CC-68E2-B5CB-575E-024166F814AB}"/>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3" name="Rectangle 3">
            <a:extLst>
              <a:ext uri="{FF2B5EF4-FFF2-40B4-BE49-F238E27FC236}">
                <a16:creationId xmlns:a16="http://schemas.microsoft.com/office/drawing/2014/main" id="{AD710193-F2F6-A7B7-CF08-2B0D2E3004A5}"/>
              </a:ext>
            </a:extLst>
          </p:cNvPr>
          <p:cNvSpPr txBox="1">
            <a:spLocks noChangeArrowheads="1"/>
          </p:cNvSpPr>
          <p:nvPr/>
        </p:nvSpPr>
        <p:spPr>
          <a:xfrm>
            <a:off x="677969" y="1729225"/>
            <a:ext cx="11292132" cy="4209685"/>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50000"/>
              </a:lnSpc>
              <a:spcBef>
                <a:spcPct val="20000"/>
              </a:spcBef>
              <a:spcAft>
                <a:spcPts val="0"/>
              </a:spcAft>
              <a:buClr>
                <a:schemeClr val="accent2"/>
              </a:buClr>
              <a:buSzTx/>
              <a:buFont typeface="Wingdings" pitchFamily="2" charset="2"/>
              <a:buChar char="Ø"/>
              <a:tabLst/>
              <a:defRPr/>
            </a:pPr>
            <a:r>
              <a:rPr kumimoji="0" lang="en-US" altLang="zh-CN" sz="24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Lanzhou quantum molecular dynamics </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kumimoji="0" lang="en-US" altLang="zh-CN" sz="2000" b="1"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Skyrme</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interaction,  </a:t>
            </a:r>
            <a:r>
              <a:rPr kumimoji="0" lang="en-US" altLang="zh-CN" sz="2000" b="1"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Walecka</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model with </a:t>
            </a: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sym typeface="Symbol" panose="05050102010706020507" pitchFamily="18" charset="2"/>
              </a:rPr>
              <a:t>, , , </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altLang="zh-CN" sz="2000" b="1" i="0" u="none" strike="noStrike" kern="120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ct val="20000"/>
              </a:spcBef>
              <a:spcAft>
                <a:spcPts val="0"/>
              </a:spcAft>
              <a:buClr>
                <a:schemeClr val="accent2"/>
              </a:buClr>
              <a:buSzTx/>
              <a:buFont typeface="Wingdings" pitchFamily="2" charset="2"/>
              <a:buChar char="Ø"/>
              <a:tabLst/>
              <a:defRPr/>
            </a:pPr>
            <a:r>
              <a:rPr kumimoji="0" lang="en-US" altLang="zh-CN" sz="2400" b="1" i="0" u="none" strike="noStrike" kern="1200" cap="none" spc="0" normalizeH="0" baseline="0" noProof="0" dirty="0" err="1">
                <a:ln>
                  <a:noFill/>
                </a:ln>
                <a:solidFill>
                  <a:schemeClr val="accent6">
                    <a:lumMod val="75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Isospin</a:t>
            </a:r>
            <a:r>
              <a:rPr kumimoji="0" lang="en-US" altLang="zh-CN" sz="24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 physics at intermediate energies </a:t>
            </a: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(constraining nuclear </a:t>
            </a:r>
            <a:r>
              <a:rPr kumimoji="0" lang="en-US" altLang="zh-CN" b="1" i="0" u="none" strike="noStrike" kern="120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symmetry energy </a:t>
            </a: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sub- and supra- saturation densities in HICs and probing </a:t>
            </a:r>
            <a:r>
              <a:rPr kumimoji="0" lang="en-US" altLang="zh-CN" sz="1600" b="1"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isospin</a:t>
            </a:r>
            <a:r>
              <a:rPr kumimoji="0" lang="en-US" altLang="zh-CN" sz="16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splitting of nucleon effective mass from HICs)</a:t>
            </a:r>
            <a:endParaRPr kumimoji="0" lang="en-US" altLang="zh-CN" sz="1800" b="1" i="0" u="none" strike="noStrike" kern="120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ct val="20000"/>
              </a:spcBef>
              <a:spcAft>
                <a:spcPts val="0"/>
              </a:spcAft>
              <a:buClr>
                <a:schemeClr val="accent2"/>
              </a:buClr>
              <a:buSzTx/>
              <a:buFont typeface="Wingdings" pitchFamily="2" charset="2"/>
              <a:buChar char="Ø"/>
              <a:tabLst/>
              <a:defRPr/>
            </a:pPr>
            <a:r>
              <a:rPr kumimoji="0" lang="en-US" altLang="zh-CN" sz="24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In-medium properties of hadrons in dense nuclear matter from heavy-ion collisions </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(extracting optical potentials, i.e., </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Symbol" pitchFamily="18" charset="2"/>
              </a:rPr>
              <a:t>(1232), N*(1440), N*(1535)</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hyperons (</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Symbol"/>
              </a:rPr>
              <a:t>,,</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and mesons (</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Symbol"/>
              </a:rPr>
              <a:t>,K,,,,</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hypernucleus</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dynamics</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Symbol" pitchFamily="18" charset="2"/>
              </a:rPr>
              <a:t>)</a:t>
            </a:r>
            <a:endParaRPr kumimoji="0" lang="en-US" altLang="zh-CN" sz="1800" b="1" i="0" u="none" strike="noStrike" kern="120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sym typeface="Symbol" pitchFamily="18" charset="2"/>
            </a:endParaRPr>
          </a:p>
          <a:p>
            <a:pPr marL="342900" lvl="0" indent="-342900">
              <a:lnSpc>
                <a:spcPct val="150000"/>
              </a:lnSpc>
              <a:spcBef>
                <a:spcPct val="20000"/>
              </a:spcBef>
              <a:buClr>
                <a:schemeClr val="accent2"/>
              </a:buClr>
              <a:buFont typeface="Wingdings" pitchFamily="2" charset="2"/>
              <a:buChar char="Ø"/>
              <a:defRPr/>
            </a:pPr>
            <a:r>
              <a:rPr kumimoji="0" lang="en-US" altLang="zh-CN" sz="24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Symbol" pitchFamily="18" charset="2"/>
              </a:rPr>
              <a:t>Nuclear cluster and </a:t>
            </a:r>
            <a:r>
              <a:rPr kumimoji="0" lang="en-US" altLang="zh-CN" sz="2400" b="1" i="0" u="none" strike="noStrike" kern="1200" cap="none" spc="0" normalizeH="0" baseline="0" noProof="0" dirty="0" err="1">
                <a:ln>
                  <a:noFill/>
                </a:ln>
                <a:solidFill>
                  <a:schemeClr val="accent6">
                    <a:lumMod val="75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Symbol" pitchFamily="18" charset="2"/>
              </a:rPr>
              <a:t>hypernuclear</a:t>
            </a:r>
            <a:r>
              <a:rPr kumimoji="0" lang="en-US" altLang="zh-CN" sz="24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Symbol" pitchFamily="18" charset="2"/>
              </a:rPr>
              <a:t> cluster production </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Symbol" pitchFamily="18" charset="2"/>
              </a:rPr>
              <a:t>(production cross</a:t>
            </a:r>
            <a:r>
              <a:rPr lang="en-US" altLang="zh-CN" b="1" dirty="0">
                <a:latin typeface="Times New Roman" panose="02020603050405020304" pitchFamily="18" charset="0"/>
                <a:cs typeface="Times New Roman" panose="02020603050405020304" pitchFamily="18" charset="0"/>
                <a:sym typeface="Symbol" pitchFamily="18" charset="2"/>
              </a:rPr>
              <a:t> section</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Symbol" pitchFamily="18" charset="2"/>
              </a:rPr>
              <a:t>, transverse momentum spectra, rapidity distribution, collective flows, e.g., ()X, X, X, X(S=1)</a:t>
            </a:r>
            <a:r>
              <a:rPr kumimoji="0" lang="en-US" altLang="zh-CN"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Symbol" pitchFamily="18" charset="2"/>
              </a:rPr>
              <a:t>)</a:t>
            </a:r>
            <a:endParaRPr kumimoji="0" lang="en-US" altLang="zh-CN" b="1" i="0" u="none" strike="noStrike" kern="120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sym typeface="Symbol" pitchFamily="18" charset="2"/>
            </a:endParaRPr>
          </a:p>
        </p:txBody>
      </p:sp>
      <p:sp>
        <p:nvSpPr>
          <p:cNvPr id="4" name="文本框 3">
            <a:extLst>
              <a:ext uri="{FF2B5EF4-FFF2-40B4-BE49-F238E27FC236}">
                <a16:creationId xmlns:a16="http://schemas.microsoft.com/office/drawing/2014/main" id="{9D8BAD79-862F-5258-1EB8-809A6A6B52D5}"/>
              </a:ext>
            </a:extLst>
          </p:cNvPr>
          <p:cNvSpPr txBox="1"/>
          <p:nvPr/>
        </p:nvSpPr>
        <p:spPr>
          <a:xfrm>
            <a:off x="749691" y="1359983"/>
            <a:ext cx="10022565" cy="400110"/>
          </a:xfrm>
          <a:prstGeom prst="rect">
            <a:avLst/>
          </a:prstGeom>
          <a:noFill/>
        </p:spPr>
        <p:txBody>
          <a:bodyPr wrap="square" rtlCol="0">
            <a:spAutoFit/>
          </a:bodyPr>
          <a:lstStyle/>
          <a:p>
            <a:r>
              <a:rPr lang="en-US" altLang="zh-CN" sz="2000" b="1" dirty="0">
                <a:solidFill>
                  <a:srgbClr val="260CC4"/>
                </a:solidFill>
                <a:effectLst>
                  <a:outerShdw blurRad="38100" dist="38100" dir="2700000" algn="tl">
                    <a:srgbClr val="000000">
                      <a:alpha val="43137"/>
                    </a:srgbClr>
                  </a:outerShdw>
                </a:effectLst>
                <a:latin typeface="Calibri" panose="020F0502020204030204" pitchFamily="34" charset="0"/>
              </a:rPr>
              <a:t>Heavy-ion collisions (5 MeV – 5 GeV/nucleon) and hadron induced reaction (</a:t>
            </a:r>
            <a:r>
              <a:rPr lang="en-US" altLang="zh-CN" sz="2000" b="1" dirty="0" err="1">
                <a:solidFill>
                  <a:srgbClr val="260CC4"/>
                </a:solidFill>
                <a:effectLst>
                  <a:outerShdw blurRad="38100" dist="38100" dir="2700000" algn="tl">
                    <a:srgbClr val="000000">
                      <a:alpha val="43137"/>
                    </a:srgbClr>
                  </a:outerShdw>
                </a:effectLst>
                <a:latin typeface="Calibri" panose="020F0502020204030204" pitchFamily="34" charset="0"/>
              </a:rPr>
              <a:t>p,</a:t>
            </a:r>
            <a:r>
              <a:rPr lang="en-US" altLang="zh-CN" sz="2000" b="1" dirty="0" err="1">
                <a:solidFill>
                  <a:srgbClr val="260CC4"/>
                </a:solidFill>
                <a:effectLst>
                  <a:outerShdw blurRad="38100" dist="38100" dir="2700000" algn="tl">
                    <a:srgbClr val="000000">
                      <a:alpha val="43137"/>
                    </a:srgbClr>
                  </a:outerShdw>
                </a:effectLst>
                <a:latin typeface="Calibri" panose="020F0502020204030204" pitchFamily="34" charset="0"/>
                <a:sym typeface="Symbol" panose="05050102010706020507" pitchFamily="18" charset="2"/>
              </a:rPr>
              <a:t></a:t>
            </a:r>
            <a:r>
              <a:rPr lang="en-US" altLang="zh-CN" sz="2000" b="1" dirty="0" err="1">
                <a:solidFill>
                  <a:srgbClr val="260CC4"/>
                </a:solidFill>
                <a:effectLst>
                  <a:outerShdw blurRad="38100" dist="38100" dir="2700000" algn="tl">
                    <a:srgbClr val="000000">
                      <a:alpha val="43137"/>
                    </a:srgbClr>
                  </a:outerShdw>
                </a:effectLst>
                <a:latin typeface="Calibri" panose="020F0502020204030204" pitchFamily="34" charset="0"/>
              </a:rPr>
              <a:t>p</a:t>
            </a:r>
            <a:r>
              <a:rPr lang="en-US" altLang="zh-CN" sz="2000" b="1" dirty="0">
                <a:solidFill>
                  <a:srgbClr val="260CC4"/>
                </a:solidFill>
                <a:effectLst>
                  <a:outerShdw blurRad="38100" dist="38100" dir="2700000" algn="tl">
                    <a:srgbClr val="000000">
                      <a:alpha val="43137"/>
                    </a:srgbClr>
                  </a:outerShdw>
                </a:effectLst>
                <a:latin typeface="Calibri" panose="020F0502020204030204" pitchFamily="34" charset="0"/>
              </a:rPr>
              <a:t>, </a:t>
            </a:r>
            <a:r>
              <a:rPr lang="en-US" altLang="zh-CN" sz="2000" b="1" dirty="0">
                <a:solidFill>
                  <a:srgbClr val="260CC4"/>
                </a:solidFill>
                <a:effectLst>
                  <a:outerShdw blurRad="38100" dist="38100" dir="2700000" algn="tl">
                    <a:srgbClr val="000000">
                      <a:alpha val="43137"/>
                    </a:srgbClr>
                  </a:outerShdw>
                </a:effectLst>
                <a:latin typeface="Calibri" panose="020F0502020204030204" pitchFamily="34" charset="0"/>
                <a:sym typeface="Symbol" panose="05050102010706020507" pitchFamily="18" charset="2"/>
              </a:rPr>
              <a:t>, K, e, </a:t>
            </a:r>
            <a:r>
              <a:rPr lang="en-US" altLang="zh-CN" sz="2000" b="1" dirty="0" err="1">
                <a:solidFill>
                  <a:srgbClr val="260CC4"/>
                </a:solidFill>
                <a:effectLst>
                  <a:outerShdw blurRad="38100" dist="38100" dir="2700000" algn="tl">
                    <a:srgbClr val="000000">
                      <a:alpha val="43137"/>
                    </a:srgbClr>
                  </a:outerShdw>
                </a:effectLst>
                <a:latin typeface="Calibri" panose="020F0502020204030204" pitchFamily="34" charset="0"/>
                <a:sym typeface="Symbol" panose="05050102010706020507" pitchFamily="18" charset="2"/>
              </a:rPr>
              <a:t>etc</a:t>
            </a:r>
            <a:r>
              <a:rPr lang="en-US" altLang="zh-CN" sz="2000" b="1" dirty="0">
                <a:solidFill>
                  <a:srgbClr val="260CC4"/>
                </a:solidFill>
                <a:effectLst>
                  <a:outerShdw blurRad="38100" dist="38100" dir="2700000" algn="tl">
                    <a:srgbClr val="000000">
                      <a:alpha val="43137"/>
                    </a:srgbClr>
                  </a:outerShdw>
                </a:effectLst>
                <a:latin typeface="Calibri" panose="020F0502020204030204" pitchFamily="34" charset="0"/>
              </a:rPr>
              <a:t>)</a:t>
            </a:r>
            <a:endParaRPr lang="en-US" altLang="zh-CN" sz="2800" b="1" dirty="0">
              <a:solidFill>
                <a:srgbClr val="260CC4"/>
              </a:solidFill>
              <a:effectLst>
                <a:outerShdw blurRad="38100" dist="38100" dir="2700000" algn="tl">
                  <a:srgbClr val="000000">
                    <a:alpha val="43137"/>
                  </a:srgbClr>
                </a:outerShdw>
              </a:effectLst>
              <a:latin typeface="Calibri" panose="020F0502020204030204" pitchFamily="34" charset="0"/>
            </a:endParaRPr>
          </a:p>
        </p:txBody>
      </p:sp>
      <p:pic>
        <p:nvPicPr>
          <p:cNvPr id="5" name="图片 4">
            <a:extLst>
              <a:ext uri="{FF2B5EF4-FFF2-40B4-BE49-F238E27FC236}">
                <a16:creationId xmlns:a16="http://schemas.microsoft.com/office/drawing/2014/main" id="{5B9B35F3-0A2A-F0E9-92B1-7189126B6B76}"/>
              </a:ext>
            </a:extLst>
          </p:cNvPr>
          <p:cNvPicPr>
            <a:picLocks noChangeAspect="1"/>
          </p:cNvPicPr>
          <p:nvPr/>
        </p:nvPicPr>
        <p:blipFill>
          <a:blip r:embed="rId2"/>
          <a:stretch>
            <a:fillRect/>
          </a:stretch>
        </p:blipFill>
        <p:spPr>
          <a:xfrm>
            <a:off x="9209445" y="5852024"/>
            <a:ext cx="640365" cy="655759"/>
          </a:xfrm>
          <a:prstGeom prst="rect">
            <a:avLst/>
          </a:prstGeom>
        </p:spPr>
      </p:pic>
      <p:pic>
        <p:nvPicPr>
          <p:cNvPr id="6" name="图片 5">
            <a:extLst>
              <a:ext uri="{FF2B5EF4-FFF2-40B4-BE49-F238E27FC236}">
                <a16:creationId xmlns:a16="http://schemas.microsoft.com/office/drawing/2014/main" id="{A3C19A1C-A10F-2004-D614-6E87C4551E80}"/>
              </a:ext>
            </a:extLst>
          </p:cNvPr>
          <p:cNvPicPr>
            <a:picLocks noChangeAspect="1"/>
          </p:cNvPicPr>
          <p:nvPr/>
        </p:nvPicPr>
        <p:blipFill>
          <a:blip r:embed="rId2"/>
          <a:stretch>
            <a:fillRect/>
          </a:stretch>
        </p:blipFill>
        <p:spPr>
          <a:xfrm>
            <a:off x="10999642" y="6078057"/>
            <a:ext cx="628313" cy="643418"/>
          </a:xfrm>
          <a:prstGeom prst="rect">
            <a:avLst/>
          </a:prstGeom>
        </p:spPr>
      </p:pic>
      <p:sp>
        <p:nvSpPr>
          <p:cNvPr id="7" name="右箭头 14">
            <a:extLst>
              <a:ext uri="{FF2B5EF4-FFF2-40B4-BE49-F238E27FC236}">
                <a16:creationId xmlns:a16="http://schemas.microsoft.com/office/drawing/2014/main" id="{9C42FFA7-B11E-1002-BB1A-8D60528891ED}"/>
              </a:ext>
            </a:extLst>
          </p:cNvPr>
          <p:cNvSpPr/>
          <p:nvPr/>
        </p:nvSpPr>
        <p:spPr>
          <a:xfrm>
            <a:off x="9834795" y="6065128"/>
            <a:ext cx="382691" cy="126788"/>
          </a:xfrm>
          <a:prstGeom prst="rightArrow">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15">
            <a:extLst>
              <a:ext uri="{FF2B5EF4-FFF2-40B4-BE49-F238E27FC236}">
                <a16:creationId xmlns:a16="http://schemas.microsoft.com/office/drawing/2014/main" id="{92005D6C-6D38-ABA4-D5E1-7A6F8BB5937D}"/>
              </a:ext>
            </a:extLst>
          </p:cNvPr>
          <p:cNvSpPr/>
          <p:nvPr/>
        </p:nvSpPr>
        <p:spPr>
          <a:xfrm flipH="1">
            <a:off x="10657214" y="6356958"/>
            <a:ext cx="342428" cy="124132"/>
          </a:xfrm>
          <a:prstGeom prst="rightArrow">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27EB11E-1F51-077C-7533-E4A7CD6A6F9B}"/>
              </a:ext>
            </a:extLst>
          </p:cNvPr>
          <p:cNvSpPr>
            <a:spLocks noChangeArrowheads="1"/>
          </p:cNvSpPr>
          <p:nvPr/>
        </p:nvSpPr>
        <p:spPr bwMode="auto">
          <a:xfrm>
            <a:off x="749692" y="575364"/>
            <a:ext cx="4546636" cy="646111"/>
          </a:xfrm>
          <a:prstGeom prst="rect">
            <a:avLst/>
          </a:prstGeom>
          <a:noFill/>
          <a:ln>
            <a:noFill/>
          </a:ln>
          <a:effectLst/>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defRPr/>
            </a:pPr>
            <a:r>
              <a:rPr kumimoji="1" lang="zh-CN" alt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黑体" pitchFamily="49" charset="-122"/>
              </a:rPr>
              <a:t>重离子输运模型</a:t>
            </a:r>
            <a:r>
              <a:rPr kumimoji="1" lang="en-US" altLang="zh-CN"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黑体" pitchFamily="49" charset="-122"/>
              </a:rPr>
              <a:t>(LQMD)</a:t>
            </a:r>
            <a:endParaRPr kumimoji="1" lang="zh-CN" alt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黑体" pitchFamily="49" charset="-122"/>
            </a:endParaRPr>
          </a:p>
        </p:txBody>
      </p:sp>
      <p:sp>
        <p:nvSpPr>
          <p:cNvPr id="9" name="页脚占位符 8">
            <a:extLst>
              <a:ext uri="{FF2B5EF4-FFF2-40B4-BE49-F238E27FC236}">
                <a16:creationId xmlns:a16="http://schemas.microsoft.com/office/drawing/2014/main" id="{62BA0204-3015-4F45-B8FD-985176C56CE6}"/>
              </a:ext>
            </a:extLst>
          </p:cNvPr>
          <p:cNvSpPr>
            <a:spLocks noGrp="1"/>
          </p:cNvSpPr>
          <p:nvPr>
            <p:ph type="ftr" sz="quarter" idx="11"/>
          </p:nvPr>
        </p:nvSpPr>
        <p:spPr/>
        <p:txBody>
          <a:bodyPr/>
          <a:lstStyle/>
          <a:p>
            <a:r>
              <a:rPr lang="en-US"/>
              <a:t>Equation of State of Dense Nuclear Matter at RIBF and FRIB, May 23-26, 2023</a:t>
            </a:r>
            <a:endParaRPr lang="en-US" dirty="0"/>
          </a:p>
        </p:txBody>
      </p:sp>
      <p:pic>
        <p:nvPicPr>
          <p:cNvPr id="14" name="图片 13">
            <a:extLst>
              <a:ext uri="{FF2B5EF4-FFF2-40B4-BE49-F238E27FC236}">
                <a16:creationId xmlns:a16="http://schemas.microsoft.com/office/drawing/2014/main" id="{B1C75924-937C-40CC-AB24-64AF9221A0DD}"/>
              </a:ext>
            </a:extLst>
          </p:cNvPr>
          <p:cNvPicPr>
            <a:picLocks noChangeAspect="1"/>
          </p:cNvPicPr>
          <p:nvPr/>
        </p:nvPicPr>
        <p:blipFill>
          <a:blip r:embed="rId3"/>
          <a:stretch>
            <a:fillRect/>
          </a:stretch>
        </p:blipFill>
        <p:spPr>
          <a:xfrm>
            <a:off x="5781329" y="156949"/>
            <a:ext cx="6188772" cy="1203034"/>
          </a:xfrm>
          <a:prstGeom prst="rect">
            <a:avLst/>
          </a:prstGeom>
        </p:spPr>
      </p:pic>
      <p:sp>
        <p:nvSpPr>
          <p:cNvPr id="16" name="文本框 15">
            <a:extLst>
              <a:ext uri="{FF2B5EF4-FFF2-40B4-BE49-F238E27FC236}">
                <a16:creationId xmlns:a16="http://schemas.microsoft.com/office/drawing/2014/main" id="{E8C8F015-1C96-4D06-BC0D-A966AB45B834}"/>
              </a:ext>
            </a:extLst>
          </p:cNvPr>
          <p:cNvSpPr txBox="1"/>
          <p:nvPr/>
        </p:nvSpPr>
        <p:spPr>
          <a:xfrm>
            <a:off x="448210" y="153836"/>
            <a:ext cx="4796747" cy="461665"/>
          </a:xfrm>
          <a:prstGeom prst="rect">
            <a:avLst/>
          </a:prstGeom>
          <a:noFill/>
        </p:spPr>
        <p:txBody>
          <a:bodyPr wrap="square">
            <a:spAutoFit/>
          </a:bodyPr>
          <a:lstStyle/>
          <a:p>
            <a:r>
              <a:rPr lang="zh-CN" altLang="en-US" sz="2400" b="1" dirty="0">
                <a:solidFill>
                  <a:srgbClr val="C00000"/>
                </a:solidFill>
                <a:latin typeface="Bahnschrift Light Condensed" panose="020B0502040204020203" pitchFamily="34" charset="0"/>
              </a:rPr>
              <a:t>J. Phys. G: Nucl. Part. Phys. 23 (1997) 211</a:t>
            </a:r>
            <a:r>
              <a:rPr lang="en-US" altLang="zh-CN" sz="2400" b="1" dirty="0">
                <a:solidFill>
                  <a:srgbClr val="C00000"/>
                </a:solidFill>
                <a:latin typeface="Bahnschrift Light Condensed" panose="020B0502040204020203" pitchFamily="34" charset="0"/>
              </a:rPr>
              <a:t>-</a:t>
            </a:r>
            <a:r>
              <a:rPr lang="zh-CN" altLang="en-US" sz="2400" b="1" dirty="0">
                <a:solidFill>
                  <a:srgbClr val="C00000"/>
                </a:solidFill>
                <a:latin typeface="Bahnschrift Light Condensed" panose="020B0502040204020203" pitchFamily="34" charset="0"/>
              </a:rPr>
              <a:t>218</a:t>
            </a:r>
          </a:p>
        </p:txBody>
      </p:sp>
    </p:spTree>
    <p:extLst>
      <p:ext uri="{BB962C8B-B14F-4D97-AF65-F5344CB8AC3E}">
        <p14:creationId xmlns:p14="http://schemas.microsoft.com/office/powerpoint/2010/main" val="1554731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AD8C27-C9AE-43D7-BAFE-C99DB07D0D04}"/>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4" name="图片 3">
            <a:extLst>
              <a:ext uri="{FF2B5EF4-FFF2-40B4-BE49-F238E27FC236}">
                <a16:creationId xmlns:a16="http://schemas.microsoft.com/office/drawing/2014/main" id="{F052852D-5CE8-4646-8F86-A686A1602BDB}"/>
              </a:ext>
            </a:extLst>
          </p:cNvPr>
          <p:cNvPicPr>
            <a:picLocks noChangeAspect="1"/>
          </p:cNvPicPr>
          <p:nvPr/>
        </p:nvPicPr>
        <p:blipFill>
          <a:blip r:embed="rId2"/>
          <a:stretch>
            <a:fillRect/>
          </a:stretch>
        </p:blipFill>
        <p:spPr>
          <a:xfrm>
            <a:off x="4055714" y="136525"/>
            <a:ext cx="7799818" cy="1276383"/>
          </a:xfrm>
          <a:prstGeom prst="rect">
            <a:avLst/>
          </a:prstGeom>
        </p:spPr>
      </p:pic>
      <p:pic>
        <p:nvPicPr>
          <p:cNvPr id="6" name="图片 5">
            <a:extLst>
              <a:ext uri="{FF2B5EF4-FFF2-40B4-BE49-F238E27FC236}">
                <a16:creationId xmlns:a16="http://schemas.microsoft.com/office/drawing/2014/main" id="{787ED4C3-AFF6-4419-AFEE-9BD11934ACC7}"/>
              </a:ext>
            </a:extLst>
          </p:cNvPr>
          <p:cNvPicPr>
            <a:picLocks noChangeAspect="1"/>
          </p:cNvPicPr>
          <p:nvPr/>
        </p:nvPicPr>
        <p:blipFill>
          <a:blip r:embed="rId3"/>
          <a:stretch>
            <a:fillRect/>
          </a:stretch>
        </p:blipFill>
        <p:spPr>
          <a:xfrm>
            <a:off x="489728" y="189089"/>
            <a:ext cx="2501758" cy="1744095"/>
          </a:xfrm>
          <a:prstGeom prst="rect">
            <a:avLst/>
          </a:prstGeom>
        </p:spPr>
      </p:pic>
      <p:pic>
        <p:nvPicPr>
          <p:cNvPr id="10" name="图片 9">
            <a:extLst>
              <a:ext uri="{FF2B5EF4-FFF2-40B4-BE49-F238E27FC236}">
                <a16:creationId xmlns:a16="http://schemas.microsoft.com/office/drawing/2014/main" id="{E1E62486-65AC-47C5-8F4F-B8C66E619BEE}"/>
              </a:ext>
            </a:extLst>
          </p:cNvPr>
          <p:cNvPicPr>
            <a:picLocks noChangeAspect="1"/>
          </p:cNvPicPr>
          <p:nvPr/>
        </p:nvPicPr>
        <p:blipFill>
          <a:blip r:embed="rId4"/>
          <a:stretch>
            <a:fillRect/>
          </a:stretch>
        </p:blipFill>
        <p:spPr>
          <a:xfrm>
            <a:off x="3400746" y="1457016"/>
            <a:ext cx="3590818" cy="2661910"/>
          </a:xfrm>
          <a:prstGeom prst="rect">
            <a:avLst/>
          </a:prstGeom>
        </p:spPr>
      </p:pic>
      <p:pic>
        <p:nvPicPr>
          <p:cNvPr id="14" name="图片 13">
            <a:extLst>
              <a:ext uri="{FF2B5EF4-FFF2-40B4-BE49-F238E27FC236}">
                <a16:creationId xmlns:a16="http://schemas.microsoft.com/office/drawing/2014/main" id="{6E513FCC-4438-4281-BCB2-B4C00A19E886}"/>
              </a:ext>
            </a:extLst>
          </p:cNvPr>
          <p:cNvPicPr>
            <a:picLocks noChangeAspect="1"/>
          </p:cNvPicPr>
          <p:nvPr/>
        </p:nvPicPr>
        <p:blipFill>
          <a:blip r:embed="rId5"/>
          <a:stretch>
            <a:fillRect/>
          </a:stretch>
        </p:blipFill>
        <p:spPr>
          <a:xfrm>
            <a:off x="370920" y="1991519"/>
            <a:ext cx="2739373" cy="2069072"/>
          </a:xfrm>
          <a:prstGeom prst="rect">
            <a:avLst/>
          </a:prstGeom>
        </p:spPr>
      </p:pic>
      <p:grpSp>
        <p:nvGrpSpPr>
          <p:cNvPr id="5" name="组合 4">
            <a:extLst>
              <a:ext uri="{FF2B5EF4-FFF2-40B4-BE49-F238E27FC236}">
                <a16:creationId xmlns:a16="http://schemas.microsoft.com/office/drawing/2014/main" id="{29B298E9-44C6-4C92-BE83-F77D40D160BE}"/>
              </a:ext>
            </a:extLst>
          </p:cNvPr>
          <p:cNvGrpSpPr/>
          <p:nvPr/>
        </p:nvGrpSpPr>
        <p:grpSpPr>
          <a:xfrm>
            <a:off x="0" y="4118926"/>
            <a:ext cx="6526940" cy="2712623"/>
            <a:chOff x="0" y="4118926"/>
            <a:chExt cx="6526940" cy="2712623"/>
          </a:xfrm>
        </p:grpSpPr>
        <p:pic>
          <p:nvPicPr>
            <p:cNvPr id="16" name="图片 15">
              <a:extLst>
                <a:ext uri="{FF2B5EF4-FFF2-40B4-BE49-F238E27FC236}">
                  <a16:creationId xmlns:a16="http://schemas.microsoft.com/office/drawing/2014/main" id="{C879A9BE-2E71-43A8-8B37-D19E04288CC3}"/>
                </a:ext>
              </a:extLst>
            </p:cNvPr>
            <p:cNvPicPr>
              <a:picLocks noChangeAspect="1"/>
            </p:cNvPicPr>
            <p:nvPr/>
          </p:nvPicPr>
          <p:blipFill>
            <a:blip r:embed="rId6"/>
            <a:stretch>
              <a:fillRect/>
            </a:stretch>
          </p:blipFill>
          <p:spPr>
            <a:xfrm>
              <a:off x="0" y="4118926"/>
              <a:ext cx="3400746" cy="2712623"/>
            </a:xfrm>
            <a:prstGeom prst="rect">
              <a:avLst/>
            </a:prstGeom>
          </p:spPr>
        </p:pic>
        <p:pic>
          <p:nvPicPr>
            <p:cNvPr id="18" name="图片 17">
              <a:extLst>
                <a:ext uri="{FF2B5EF4-FFF2-40B4-BE49-F238E27FC236}">
                  <a16:creationId xmlns:a16="http://schemas.microsoft.com/office/drawing/2014/main" id="{1796079B-CF8F-4B43-BDF7-9080F4292E06}"/>
                </a:ext>
              </a:extLst>
            </p:cNvPr>
            <p:cNvPicPr>
              <a:picLocks noChangeAspect="1"/>
            </p:cNvPicPr>
            <p:nvPr/>
          </p:nvPicPr>
          <p:blipFill>
            <a:blip r:embed="rId7"/>
            <a:stretch>
              <a:fillRect/>
            </a:stretch>
          </p:blipFill>
          <p:spPr>
            <a:xfrm>
              <a:off x="3504910" y="4161033"/>
              <a:ext cx="3022030" cy="2670515"/>
            </a:xfrm>
            <a:prstGeom prst="rect">
              <a:avLst/>
            </a:prstGeom>
          </p:spPr>
        </p:pic>
      </p:grpSp>
      <p:grpSp>
        <p:nvGrpSpPr>
          <p:cNvPr id="9" name="组合 8">
            <a:extLst>
              <a:ext uri="{FF2B5EF4-FFF2-40B4-BE49-F238E27FC236}">
                <a16:creationId xmlns:a16="http://schemas.microsoft.com/office/drawing/2014/main" id="{9AD4559C-195B-4FB4-A92B-6A47A1611942}"/>
              </a:ext>
            </a:extLst>
          </p:cNvPr>
          <p:cNvGrpSpPr/>
          <p:nvPr/>
        </p:nvGrpSpPr>
        <p:grpSpPr>
          <a:xfrm>
            <a:off x="6683981" y="4270999"/>
            <a:ext cx="5439524" cy="2509945"/>
            <a:chOff x="6683981" y="4270999"/>
            <a:chExt cx="5439524" cy="2509945"/>
          </a:xfrm>
        </p:grpSpPr>
        <p:grpSp>
          <p:nvGrpSpPr>
            <p:cNvPr id="7" name="组合 6">
              <a:extLst>
                <a:ext uri="{FF2B5EF4-FFF2-40B4-BE49-F238E27FC236}">
                  <a16:creationId xmlns:a16="http://schemas.microsoft.com/office/drawing/2014/main" id="{5E0F7A9C-8E48-4196-AE41-0818919CF6BE}"/>
                </a:ext>
              </a:extLst>
            </p:cNvPr>
            <p:cNvGrpSpPr/>
            <p:nvPr/>
          </p:nvGrpSpPr>
          <p:grpSpPr>
            <a:xfrm>
              <a:off x="6683981" y="4270999"/>
              <a:ext cx="5439524" cy="2509945"/>
              <a:chOff x="6683981" y="4270999"/>
              <a:chExt cx="5439524" cy="2509945"/>
            </a:xfrm>
          </p:grpSpPr>
          <p:pic>
            <p:nvPicPr>
              <p:cNvPr id="20" name="图片 19">
                <a:extLst>
                  <a:ext uri="{FF2B5EF4-FFF2-40B4-BE49-F238E27FC236}">
                    <a16:creationId xmlns:a16="http://schemas.microsoft.com/office/drawing/2014/main" id="{9A30E780-2041-4031-B3F2-EA09B736C2ED}"/>
                  </a:ext>
                </a:extLst>
              </p:cNvPr>
              <p:cNvPicPr>
                <a:picLocks noChangeAspect="1"/>
              </p:cNvPicPr>
              <p:nvPr/>
            </p:nvPicPr>
            <p:blipFill>
              <a:blip r:embed="rId8"/>
              <a:stretch>
                <a:fillRect/>
              </a:stretch>
            </p:blipFill>
            <p:spPr>
              <a:xfrm>
                <a:off x="6683981" y="4270999"/>
                <a:ext cx="2659993" cy="2450476"/>
              </a:xfrm>
              <a:prstGeom prst="rect">
                <a:avLst/>
              </a:prstGeom>
            </p:spPr>
          </p:pic>
          <p:pic>
            <p:nvPicPr>
              <p:cNvPr id="22" name="图片 21">
                <a:extLst>
                  <a:ext uri="{FF2B5EF4-FFF2-40B4-BE49-F238E27FC236}">
                    <a16:creationId xmlns:a16="http://schemas.microsoft.com/office/drawing/2014/main" id="{E8986651-066C-408B-822A-5DAB257F1EB7}"/>
                  </a:ext>
                </a:extLst>
              </p:cNvPr>
              <p:cNvPicPr>
                <a:picLocks noChangeAspect="1"/>
              </p:cNvPicPr>
              <p:nvPr/>
            </p:nvPicPr>
            <p:blipFill>
              <a:blip r:embed="rId9"/>
              <a:stretch>
                <a:fillRect/>
              </a:stretch>
            </p:blipFill>
            <p:spPr>
              <a:xfrm>
                <a:off x="9501014" y="4271000"/>
                <a:ext cx="2622491" cy="2509944"/>
              </a:xfrm>
              <a:prstGeom prst="rect">
                <a:avLst/>
              </a:prstGeom>
            </p:spPr>
          </p:pic>
        </p:grpSp>
        <p:sp>
          <p:nvSpPr>
            <p:cNvPr id="23" name="文本框 22">
              <a:extLst>
                <a:ext uri="{FF2B5EF4-FFF2-40B4-BE49-F238E27FC236}">
                  <a16:creationId xmlns:a16="http://schemas.microsoft.com/office/drawing/2014/main" id="{B281F112-B113-4ACD-ADB7-A2E7A02FCCBF}"/>
                </a:ext>
              </a:extLst>
            </p:cNvPr>
            <p:cNvSpPr txBox="1"/>
            <p:nvPr/>
          </p:nvSpPr>
          <p:spPr>
            <a:xfrm>
              <a:off x="10272653" y="4357538"/>
              <a:ext cx="1838880" cy="400110"/>
            </a:xfrm>
            <a:prstGeom prst="rect">
              <a:avLst/>
            </a:prstGeom>
            <a:noFill/>
          </p:spPr>
          <p:txBody>
            <a:bodyPr wrap="square" rtlCol="0">
              <a:spAutoFit/>
            </a:bodyPr>
            <a:lstStyle/>
            <a:p>
              <a:r>
                <a:rPr lang="en-US" altLang="zh-CN" sz="2000" dirty="0">
                  <a:solidFill>
                    <a:srgbClr val="C00000"/>
                  </a:solidFill>
                  <a:latin typeface="Bahnschrift Condensed" panose="020B0502040204020203" pitchFamily="34" charset="0"/>
                </a:rPr>
                <a:t>L=42</a:t>
              </a:r>
              <a:r>
                <a:rPr lang="en-US" altLang="zh-CN" sz="2000" dirty="0">
                  <a:solidFill>
                    <a:srgbClr val="C00000"/>
                  </a:solidFill>
                  <a:latin typeface="Bahnschrift Condensed" panose="020B0502040204020203" pitchFamily="34" charset="0"/>
                  <a:sym typeface="Symbol" panose="05050102010706020507" pitchFamily="18" charset="2"/>
                </a:rPr>
                <a:t>25 MeV</a:t>
              </a:r>
              <a:endParaRPr lang="zh-CN" altLang="en-US" sz="2000" dirty="0">
                <a:solidFill>
                  <a:srgbClr val="C00000"/>
                </a:solidFill>
                <a:latin typeface="Bahnschrift Condensed" panose="020B0502040204020203" pitchFamily="34" charset="0"/>
              </a:endParaRPr>
            </a:p>
          </p:txBody>
        </p:sp>
      </p:grpSp>
      <p:sp>
        <p:nvSpPr>
          <p:cNvPr id="15" name="文本框 14">
            <a:extLst>
              <a:ext uri="{FF2B5EF4-FFF2-40B4-BE49-F238E27FC236}">
                <a16:creationId xmlns:a16="http://schemas.microsoft.com/office/drawing/2014/main" id="{D7F0CCDF-0F47-46E4-B447-209688795D56}"/>
              </a:ext>
            </a:extLst>
          </p:cNvPr>
          <p:cNvSpPr txBox="1"/>
          <p:nvPr/>
        </p:nvSpPr>
        <p:spPr>
          <a:xfrm>
            <a:off x="9343974" y="521367"/>
            <a:ext cx="2890098" cy="338554"/>
          </a:xfrm>
          <a:prstGeom prst="rect">
            <a:avLst/>
          </a:prstGeom>
          <a:noFill/>
        </p:spPr>
        <p:txBody>
          <a:bodyPr wrap="square">
            <a:spAutoFit/>
          </a:bodyPr>
          <a:lstStyle/>
          <a:p>
            <a:r>
              <a:rPr lang="zh-CN" altLang="en-US" sz="1600" dirty="0">
                <a:solidFill>
                  <a:srgbClr val="260CC4"/>
                </a:solidFill>
                <a:latin typeface="Bahnschrift SemiBold SemiConden" panose="020B0502040204020203" pitchFamily="34" charset="0"/>
              </a:rPr>
              <a:t>arXiv:2302.02131</a:t>
            </a:r>
            <a:r>
              <a:rPr lang="en-US" altLang="zh-CN" sz="1600" dirty="0">
                <a:solidFill>
                  <a:srgbClr val="260CC4"/>
                </a:solidFill>
                <a:latin typeface="Bahnschrift SemiBold SemiConden" panose="020B0502040204020203" pitchFamily="34" charset="0"/>
              </a:rPr>
              <a:t>, PLB (submitted)</a:t>
            </a:r>
            <a:endParaRPr lang="zh-CN" altLang="en-US" sz="1600" dirty="0">
              <a:solidFill>
                <a:srgbClr val="260CC4"/>
              </a:solidFill>
              <a:latin typeface="Bahnschrift SemiBold SemiConden" panose="020B0502040204020203" pitchFamily="34" charset="0"/>
            </a:endParaRPr>
          </a:p>
        </p:txBody>
      </p:sp>
      <p:sp>
        <p:nvSpPr>
          <p:cNvPr id="8" name="页脚占位符 7">
            <a:extLst>
              <a:ext uri="{FF2B5EF4-FFF2-40B4-BE49-F238E27FC236}">
                <a16:creationId xmlns:a16="http://schemas.microsoft.com/office/drawing/2014/main" id="{B2C6D603-7A5E-4057-9914-66C5FDD693FB}"/>
              </a:ext>
            </a:extLst>
          </p:cNvPr>
          <p:cNvSpPr>
            <a:spLocks noGrp="1"/>
          </p:cNvSpPr>
          <p:nvPr>
            <p:ph type="ftr" sz="quarter" idx="11"/>
          </p:nvPr>
        </p:nvSpPr>
        <p:spPr/>
        <p:txBody>
          <a:bodyPr/>
          <a:lstStyle/>
          <a:p>
            <a:r>
              <a:rPr lang="en-US"/>
              <a:t>Equation of State of Dense Nuclear Matter at RIBF and FRIB, May 23-26, 2023</a:t>
            </a:r>
            <a:endParaRPr lang="en-US" dirty="0"/>
          </a:p>
        </p:txBody>
      </p:sp>
      <p:pic>
        <p:nvPicPr>
          <p:cNvPr id="13" name="图片 12">
            <a:extLst>
              <a:ext uri="{FF2B5EF4-FFF2-40B4-BE49-F238E27FC236}">
                <a16:creationId xmlns:a16="http://schemas.microsoft.com/office/drawing/2014/main" id="{15880E18-BA55-42D4-9BE6-45F48F059B92}"/>
              </a:ext>
            </a:extLst>
          </p:cNvPr>
          <p:cNvPicPr>
            <a:picLocks noChangeAspect="1"/>
          </p:cNvPicPr>
          <p:nvPr/>
        </p:nvPicPr>
        <p:blipFill>
          <a:blip r:embed="rId10"/>
          <a:stretch>
            <a:fillRect/>
          </a:stretch>
        </p:blipFill>
        <p:spPr>
          <a:xfrm>
            <a:off x="7238143" y="1462152"/>
            <a:ext cx="4873389" cy="2698774"/>
          </a:xfrm>
          <a:prstGeom prst="rect">
            <a:avLst/>
          </a:prstGeom>
        </p:spPr>
      </p:pic>
    </p:spTree>
    <p:extLst>
      <p:ext uri="{BB962C8B-B14F-4D97-AF65-F5344CB8AC3E}">
        <p14:creationId xmlns:p14="http://schemas.microsoft.com/office/powerpoint/2010/main" val="300394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79CC9F-665A-44F1-A5F1-C4E13F8F805B}"/>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3" name="文本框 2">
            <a:extLst>
              <a:ext uri="{FF2B5EF4-FFF2-40B4-BE49-F238E27FC236}">
                <a16:creationId xmlns:a16="http://schemas.microsoft.com/office/drawing/2014/main" id="{0DF82A5A-38DA-47C9-9453-8700CB98E843}"/>
              </a:ext>
            </a:extLst>
          </p:cNvPr>
          <p:cNvSpPr txBox="1"/>
          <p:nvPr/>
        </p:nvSpPr>
        <p:spPr>
          <a:xfrm>
            <a:off x="175407" y="234996"/>
            <a:ext cx="6494235"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marL="342900" indent="-342900">
              <a:spcBef>
                <a:spcPct val="20000"/>
              </a:spcBef>
              <a:defRPr/>
            </a:pPr>
            <a:r>
              <a:rPr lang="en-US" altLang="zh-CN" sz="2000" b="1" kern="0" dirty="0">
                <a:solidFill>
                  <a:srgbClr val="FF0000"/>
                </a:solidFill>
                <a:effectLst>
                  <a:outerShdw blurRad="38100" dist="38100" dir="2700000" algn="tl">
                    <a:srgbClr val="000000">
                      <a:alpha val="43137"/>
                    </a:srgbClr>
                  </a:outerShdw>
                </a:effectLst>
                <a:latin typeface="Franklin Gothic Heavy" panose="020B0903020102020204" pitchFamily="34" charset="0"/>
                <a:ea typeface="楷体" panose="02010609060101010101" pitchFamily="49" charset="-122"/>
                <a:sym typeface="Symbol" panose="05050102010706020507" pitchFamily="18" charset="2"/>
              </a:rPr>
              <a:t>-</a:t>
            </a:r>
            <a:r>
              <a:rPr lang="en-US" altLang="zh-CN" sz="2000" b="1" kern="0" dirty="0">
                <a:solidFill>
                  <a:srgbClr val="FF0000"/>
                </a:solidFill>
                <a:effectLst>
                  <a:outerShdw blurRad="38100" dist="38100" dir="2700000" algn="tl">
                    <a:srgbClr val="000000">
                      <a:alpha val="43137"/>
                    </a:srgbClr>
                  </a:outerShdw>
                </a:effectLst>
                <a:latin typeface="Franklin Gothic Heavy" panose="020B0903020102020204" pitchFamily="34" charset="0"/>
                <a:ea typeface="楷体" panose="02010609060101010101" pitchFamily="49" charset="-122"/>
              </a:rPr>
              <a:t>/</a:t>
            </a:r>
            <a:r>
              <a:rPr lang="en-US" altLang="zh-CN" sz="2000" b="1" kern="0" dirty="0">
                <a:solidFill>
                  <a:srgbClr val="FF0000"/>
                </a:solidFill>
                <a:effectLst>
                  <a:outerShdw blurRad="38100" dist="38100" dir="2700000" algn="tl">
                    <a:srgbClr val="000000">
                      <a:alpha val="43137"/>
                    </a:srgbClr>
                  </a:outerShdw>
                </a:effectLst>
                <a:latin typeface="Franklin Gothic Heavy" panose="020B0903020102020204" pitchFamily="34" charset="0"/>
                <a:ea typeface="楷体" panose="02010609060101010101" pitchFamily="49" charset="-122"/>
                <a:sym typeface="Symbol" panose="05050102010706020507" pitchFamily="18" charset="2"/>
              </a:rPr>
              <a:t>+ and -/- for constraining the high-density SE</a:t>
            </a:r>
            <a:endParaRPr lang="en-US" altLang="zh-CN" sz="2000" b="1" kern="0" dirty="0">
              <a:solidFill>
                <a:srgbClr val="FF0000"/>
              </a:solidFill>
              <a:effectLst>
                <a:outerShdw blurRad="38100" dist="38100" dir="2700000" algn="tl">
                  <a:srgbClr val="000000">
                    <a:alpha val="43137"/>
                  </a:srgbClr>
                </a:outerShdw>
              </a:effectLst>
              <a:latin typeface="Franklin Gothic Heavy" panose="020B0903020102020204" pitchFamily="34" charset="0"/>
              <a:ea typeface="楷体" panose="02010609060101010101" pitchFamily="49" charset="-122"/>
            </a:endParaRPr>
          </a:p>
        </p:txBody>
      </p:sp>
      <p:sp>
        <p:nvSpPr>
          <p:cNvPr id="7" name="文本框 6">
            <a:extLst>
              <a:ext uri="{FF2B5EF4-FFF2-40B4-BE49-F238E27FC236}">
                <a16:creationId xmlns:a16="http://schemas.microsoft.com/office/drawing/2014/main" id="{A353DD28-5AF3-40ED-A9F8-1B76D55A9F31}"/>
              </a:ext>
            </a:extLst>
          </p:cNvPr>
          <p:cNvSpPr txBox="1"/>
          <p:nvPr/>
        </p:nvSpPr>
        <p:spPr>
          <a:xfrm>
            <a:off x="6669642" y="138428"/>
            <a:ext cx="5472112" cy="369332"/>
          </a:xfrm>
          <a:prstGeom prst="rect">
            <a:avLst/>
          </a:prstGeom>
          <a:noFill/>
        </p:spPr>
        <p:txBody>
          <a:bodyPr wrap="square">
            <a:spAutoFit/>
          </a:bodyPr>
          <a:lstStyle/>
          <a:p>
            <a:pPr algn="r"/>
            <a:r>
              <a:rPr lang="en-US" altLang="zh-CN" dirty="0">
                <a:solidFill>
                  <a:srgbClr val="260CC4"/>
                </a:solidFill>
                <a:latin typeface="Bahnschrift SemiBold SemiConden" panose="020B0502040204020203" pitchFamily="34" charset="0"/>
              </a:rPr>
              <a:t>Zhao-Qing Feng, </a:t>
            </a:r>
            <a:r>
              <a:rPr lang="zh-CN" altLang="en-US" dirty="0">
                <a:solidFill>
                  <a:srgbClr val="260CC4"/>
                </a:solidFill>
                <a:latin typeface="Bahnschrift SemiBold SemiConden" panose="020B0502040204020203" pitchFamily="34" charset="0"/>
              </a:rPr>
              <a:t>arXiv: </a:t>
            </a:r>
            <a:r>
              <a:rPr lang="en-US" altLang="zh-CN" dirty="0">
                <a:solidFill>
                  <a:srgbClr val="260CC4"/>
                </a:solidFill>
                <a:latin typeface="Bahnschrift SemiBold SemiConden" panose="020B0502040204020203" pitchFamily="34" charset="0"/>
              </a:rPr>
              <a:t>2303.04415, Phys. Lett. B (submitted)</a:t>
            </a:r>
            <a:endParaRPr lang="zh-CN" altLang="en-US" dirty="0"/>
          </a:p>
        </p:txBody>
      </p:sp>
      <p:pic>
        <p:nvPicPr>
          <p:cNvPr id="13" name="图片 12">
            <a:extLst>
              <a:ext uri="{FF2B5EF4-FFF2-40B4-BE49-F238E27FC236}">
                <a16:creationId xmlns:a16="http://schemas.microsoft.com/office/drawing/2014/main" id="{D4787C92-B9E7-44B2-A4B1-E233B0D92A82}"/>
              </a:ext>
            </a:extLst>
          </p:cNvPr>
          <p:cNvPicPr>
            <a:picLocks noChangeAspect="1"/>
          </p:cNvPicPr>
          <p:nvPr/>
        </p:nvPicPr>
        <p:blipFill>
          <a:blip r:embed="rId2"/>
          <a:stretch>
            <a:fillRect/>
          </a:stretch>
        </p:blipFill>
        <p:spPr>
          <a:xfrm>
            <a:off x="6332465" y="581037"/>
            <a:ext cx="5859535" cy="2720618"/>
          </a:xfrm>
          <a:prstGeom prst="rect">
            <a:avLst/>
          </a:prstGeom>
        </p:spPr>
      </p:pic>
      <p:pic>
        <p:nvPicPr>
          <p:cNvPr id="17" name="图片 16">
            <a:extLst>
              <a:ext uri="{FF2B5EF4-FFF2-40B4-BE49-F238E27FC236}">
                <a16:creationId xmlns:a16="http://schemas.microsoft.com/office/drawing/2014/main" id="{B3E5B361-074E-433B-B64E-630C0AC801DD}"/>
              </a:ext>
            </a:extLst>
          </p:cNvPr>
          <p:cNvPicPr>
            <a:picLocks noChangeAspect="1"/>
          </p:cNvPicPr>
          <p:nvPr/>
        </p:nvPicPr>
        <p:blipFill>
          <a:blip r:embed="rId3"/>
          <a:stretch>
            <a:fillRect/>
          </a:stretch>
        </p:blipFill>
        <p:spPr>
          <a:xfrm>
            <a:off x="216673" y="1042192"/>
            <a:ext cx="5879327" cy="5679283"/>
          </a:xfrm>
          <a:prstGeom prst="rect">
            <a:avLst/>
          </a:prstGeom>
        </p:spPr>
      </p:pic>
      <p:sp>
        <p:nvSpPr>
          <p:cNvPr id="19" name="文本框 18">
            <a:extLst>
              <a:ext uri="{FF2B5EF4-FFF2-40B4-BE49-F238E27FC236}">
                <a16:creationId xmlns:a16="http://schemas.microsoft.com/office/drawing/2014/main" id="{724E7CFC-C54E-40EB-8931-0EF42B54F9FF}"/>
              </a:ext>
            </a:extLst>
          </p:cNvPr>
          <p:cNvSpPr txBox="1"/>
          <p:nvPr/>
        </p:nvSpPr>
        <p:spPr>
          <a:xfrm>
            <a:off x="4592547" y="724874"/>
            <a:ext cx="1392149" cy="369332"/>
          </a:xfrm>
          <a:prstGeom prst="rect">
            <a:avLst/>
          </a:prstGeom>
          <a:noFill/>
        </p:spPr>
        <p:txBody>
          <a:bodyPr wrap="square">
            <a:spAutoFit/>
          </a:bodyPr>
          <a:lstStyle/>
          <a:p>
            <a:r>
              <a:rPr lang="en-US" altLang="zh-CN" baseline="30000" dirty="0">
                <a:solidFill>
                  <a:srgbClr val="260CC4"/>
                </a:solidFill>
                <a:latin typeface="Bahnschrift SemiBold SemiConden" panose="020B0502040204020203" pitchFamily="34" charset="0"/>
              </a:rPr>
              <a:t>1</a:t>
            </a:r>
            <a:r>
              <a:rPr lang="zh-CN" altLang="en-US" baseline="30000" dirty="0">
                <a:solidFill>
                  <a:srgbClr val="260CC4"/>
                </a:solidFill>
                <a:latin typeface="Bahnschrift SemiBold SemiConden" panose="020B0502040204020203" pitchFamily="34" charset="0"/>
              </a:rPr>
              <a:t>24</a:t>
            </a:r>
            <a:r>
              <a:rPr lang="zh-CN" altLang="en-US" dirty="0">
                <a:solidFill>
                  <a:srgbClr val="260CC4"/>
                </a:solidFill>
                <a:latin typeface="Bahnschrift SemiBold SemiConden" panose="020B0502040204020203" pitchFamily="34" charset="0"/>
              </a:rPr>
              <a:t>Sn+</a:t>
            </a:r>
            <a:r>
              <a:rPr lang="zh-CN" altLang="en-US" baseline="30000" dirty="0">
                <a:solidFill>
                  <a:srgbClr val="260CC4"/>
                </a:solidFill>
                <a:latin typeface="Bahnschrift SemiBold SemiConden" panose="020B0502040204020203" pitchFamily="34" charset="0"/>
              </a:rPr>
              <a:t>124</a:t>
            </a:r>
            <a:r>
              <a:rPr lang="zh-CN" altLang="en-US" dirty="0">
                <a:solidFill>
                  <a:srgbClr val="260CC4"/>
                </a:solidFill>
                <a:latin typeface="Bahnschrift SemiBold SemiConden" panose="020B0502040204020203" pitchFamily="34" charset="0"/>
              </a:rPr>
              <a:t>Sn</a:t>
            </a:r>
          </a:p>
        </p:txBody>
      </p:sp>
      <p:pic>
        <p:nvPicPr>
          <p:cNvPr id="23" name="图片 22">
            <a:extLst>
              <a:ext uri="{FF2B5EF4-FFF2-40B4-BE49-F238E27FC236}">
                <a16:creationId xmlns:a16="http://schemas.microsoft.com/office/drawing/2014/main" id="{BE5D4E73-BA3D-44EE-9BE1-8FB31459B105}"/>
              </a:ext>
            </a:extLst>
          </p:cNvPr>
          <p:cNvPicPr>
            <a:picLocks noChangeAspect="1"/>
          </p:cNvPicPr>
          <p:nvPr/>
        </p:nvPicPr>
        <p:blipFill>
          <a:blip r:embed="rId4"/>
          <a:stretch>
            <a:fillRect/>
          </a:stretch>
        </p:blipFill>
        <p:spPr>
          <a:xfrm>
            <a:off x="6375115" y="3429001"/>
            <a:ext cx="5774076" cy="3341942"/>
          </a:xfrm>
          <a:prstGeom prst="rect">
            <a:avLst/>
          </a:prstGeom>
        </p:spPr>
      </p:pic>
      <p:sp>
        <p:nvSpPr>
          <p:cNvPr id="4" name="页脚占位符 3">
            <a:extLst>
              <a:ext uri="{FF2B5EF4-FFF2-40B4-BE49-F238E27FC236}">
                <a16:creationId xmlns:a16="http://schemas.microsoft.com/office/drawing/2014/main" id="{BDE95F49-1899-479A-9538-BB493F5351C8}"/>
              </a:ext>
            </a:extLst>
          </p:cNvPr>
          <p:cNvSpPr>
            <a:spLocks noGrp="1"/>
          </p:cNvSpPr>
          <p:nvPr>
            <p:ph type="ftr" sz="quarter" idx="11"/>
          </p:nvPr>
        </p:nvSpPr>
        <p:spPr/>
        <p:txBody>
          <a:bodyPr/>
          <a:lstStyle/>
          <a:p>
            <a:r>
              <a:rPr lang="en-US"/>
              <a:t>Equation of State of Dense Nuclear Matter at RIBF and FRIB, May 23-26, 2023</a:t>
            </a:r>
            <a:endParaRPr lang="en-US" dirty="0"/>
          </a:p>
        </p:txBody>
      </p:sp>
    </p:spTree>
    <p:extLst>
      <p:ext uri="{BB962C8B-B14F-4D97-AF65-F5344CB8AC3E}">
        <p14:creationId xmlns:p14="http://schemas.microsoft.com/office/powerpoint/2010/main" val="2537881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FCA8B84-EA13-4C2C-841E-7225D081492D}"/>
              </a:ext>
            </a:extLst>
          </p:cNvPr>
          <p:cNvSpPr>
            <a:spLocks noGrp="1"/>
          </p:cNvSpPr>
          <p:nvPr>
            <p:ph type="sldNum" sz="quarter" idx="12"/>
          </p:nvPr>
        </p:nvSpPr>
        <p:spPr/>
        <p:txBody>
          <a:bodyPr/>
          <a:lstStyle/>
          <a:p>
            <a:fld id="{6D22F896-40B5-4ADD-8801-0D06FADFA095}" type="slidenum">
              <a:rPr lang="en-US" smtClean="0"/>
              <a:t>14</a:t>
            </a:fld>
            <a:endParaRPr lang="en-US" dirty="0"/>
          </a:p>
        </p:txBody>
      </p:sp>
      <p:pic>
        <p:nvPicPr>
          <p:cNvPr id="4" name="图片 3">
            <a:extLst>
              <a:ext uri="{FF2B5EF4-FFF2-40B4-BE49-F238E27FC236}">
                <a16:creationId xmlns:a16="http://schemas.microsoft.com/office/drawing/2014/main" id="{538CE9D2-BF22-4405-A56D-B2AEC4DC2B2B}"/>
              </a:ext>
            </a:extLst>
          </p:cNvPr>
          <p:cNvPicPr>
            <a:picLocks noChangeAspect="1"/>
          </p:cNvPicPr>
          <p:nvPr/>
        </p:nvPicPr>
        <p:blipFill>
          <a:blip r:embed="rId2"/>
          <a:stretch>
            <a:fillRect/>
          </a:stretch>
        </p:blipFill>
        <p:spPr>
          <a:xfrm>
            <a:off x="5470988" y="477996"/>
            <a:ext cx="6721011" cy="6344044"/>
          </a:xfrm>
          <a:prstGeom prst="rect">
            <a:avLst/>
          </a:prstGeom>
        </p:spPr>
      </p:pic>
      <p:sp>
        <p:nvSpPr>
          <p:cNvPr id="6" name="文本框 5">
            <a:extLst>
              <a:ext uri="{FF2B5EF4-FFF2-40B4-BE49-F238E27FC236}">
                <a16:creationId xmlns:a16="http://schemas.microsoft.com/office/drawing/2014/main" id="{7736A2C6-13A5-4811-9334-00520C4C7768}"/>
              </a:ext>
            </a:extLst>
          </p:cNvPr>
          <p:cNvSpPr txBox="1"/>
          <p:nvPr/>
        </p:nvSpPr>
        <p:spPr>
          <a:xfrm>
            <a:off x="8449838" y="108663"/>
            <a:ext cx="3742162" cy="369332"/>
          </a:xfrm>
          <a:prstGeom prst="rect">
            <a:avLst/>
          </a:prstGeom>
          <a:noFill/>
        </p:spPr>
        <p:txBody>
          <a:bodyPr wrap="square">
            <a:spAutoFit/>
          </a:bodyPr>
          <a:lstStyle/>
          <a:p>
            <a:r>
              <a:rPr lang="zh-CN" altLang="en-US" b="1" dirty="0">
                <a:solidFill>
                  <a:srgbClr val="260CC4"/>
                </a:solidFill>
                <a:latin typeface="Bahnschrift Condensed" panose="020B0502040204020203" pitchFamily="34" charset="0"/>
              </a:rPr>
              <a:t>Zhao-Qing Feng</a:t>
            </a:r>
            <a:r>
              <a:rPr lang="en-US" altLang="zh-CN" b="1" dirty="0">
                <a:solidFill>
                  <a:srgbClr val="260CC4"/>
                </a:solidFill>
                <a:latin typeface="Bahnschrift Condensed" panose="020B0502040204020203" pitchFamily="34" charset="0"/>
              </a:rPr>
              <a:t>, </a:t>
            </a:r>
            <a:r>
              <a:rPr kumimoji="0" lang="en-US" altLang="zh-CN" sz="1800" b="1" i="0" u="none" strike="noStrike" cap="none" normalizeH="0" baseline="0" dirty="0">
                <a:ln>
                  <a:noFill/>
                </a:ln>
                <a:solidFill>
                  <a:srgbClr val="260CC4"/>
                </a:solidFill>
                <a:effectLst/>
                <a:latin typeface="Bahnschrift Condensed" panose="020B0502040204020203" pitchFamily="34" charset="0"/>
                <a:cs typeface="Times New Roman" panose="02020603050405020304" pitchFamily="18" charset="0"/>
              </a:rPr>
              <a:t>Eur. Phys. J. A, </a:t>
            </a:r>
            <a:r>
              <a:rPr lang="en-US" altLang="zh-CN" sz="1800" b="1" dirty="0">
                <a:solidFill>
                  <a:srgbClr val="260CC4"/>
                </a:solidFill>
                <a:latin typeface="Bahnschrift Condensed" panose="020B0502040204020203" pitchFamily="34" charset="0"/>
                <a:cs typeface="Times New Roman" panose="02020603050405020304" pitchFamily="18" charset="0"/>
              </a:rPr>
              <a:t>57 (2021) 18</a:t>
            </a:r>
            <a:endParaRPr lang="zh-CN" altLang="en-US" b="1" dirty="0">
              <a:solidFill>
                <a:srgbClr val="260CC4"/>
              </a:solidFill>
              <a:latin typeface="Bahnschrift Condensed" panose="020B0502040204020203" pitchFamily="34" charset="0"/>
            </a:endParaRPr>
          </a:p>
        </p:txBody>
      </p:sp>
      <p:pic>
        <p:nvPicPr>
          <p:cNvPr id="8" name="图片 7">
            <a:extLst>
              <a:ext uri="{FF2B5EF4-FFF2-40B4-BE49-F238E27FC236}">
                <a16:creationId xmlns:a16="http://schemas.microsoft.com/office/drawing/2014/main" id="{CA500678-BD48-4489-83A2-30755369A890}"/>
              </a:ext>
            </a:extLst>
          </p:cNvPr>
          <p:cNvPicPr>
            <a:picLocks noChangeAspect="1"/>
          </p:cNvPicPr>
          <p:nvPr/>
        </p:nvPicPr>
        <p:blipFill>
          <a:blip r:embed="rId3"/>
          <a:stretch>
            <a:fillRect/>
          </a:stretch>
        </p:blipFill>
        <p:spPr>
          <a:xfrm>
            <a:off x="662768" y="623390"/>
            <a:ext cx="4099303" cy="3291065"/>
          </a:xfrm>
          <a:prstGeom prst="rect">
            <a:avLst/>
          </a:prstGeom>
        </p:spPr>
      </p:pic>
      <p:pic>
        <p:nvPicPr>
          <p:cNvPr id="10" name="图片 9">
            <a:extLst>
              <a:ext uri="{FF2B5EF4-FFF2-40B4-BE49-F238E27FC236}">
                <a16:creationId xmlns:a16="http://schemas.microsoft.com/office/drawing/2014/main" id="{DFEDFABA-D729-4608-8709-A48B336A8E51}"/>
              </a:ext>
            </a:extLst>
          </p:cNvPr>
          <p:cNvPicPr>
            <a:picLocks noChangeAspect="1"/>
          </p:cNvPicPr>
          <p:nvPr/>
        </p:nvPicPr>
        <p:blipFill>
          <a:blip r:embed="rId4"/>
          <a:stretch>
            <a:fillRect/>
          </a:stretch>
        </p:blipFill>
        <p:spPr>
          <a:xfrm>
            <a:off x="476576" y="3914455"/>
            <a:ext cx="4285496" cy="2943546"/>
          </a:xfrm>
          <a:prstGeom prst="rect">
            <a:avLst/>
          </a:prstGeom>
        </p:spPr>
      </p:pic>
      <p:sp>
        <p:nvSpPr>
          <p:cNvPr id="12" name="文本框 11">
            <a:extLst>
              <a:ext uri="{FF2B5EF4-FFF2-40B4-BE49-F238E27FC236}">
                <a16:creationId xmlns:a16="http://schemas.microsoft.com/office/drawing/2014/main" id="{B3935787-C262-400D-AFF0-C39035D86997}"/>
              </a:ext>
            </a:extLst>
          </p:cNvPr>
          <p:cNvSpPr txBox="1"/>
          <p:nvPr/>
        </p:nvSpPr>
        <p:spPr>
          <a:xfrm>
            <a:off x="662768" y="153493"/>
            <a:ext cx="4917784" cy="369332"/>
          </a:xfrm>
          <a:prstGeom prst="rect">
            <a:avLst/>
          </a:prstGeom>
          <a:noFill/>
        </p:spPr>
        <p:txBody>
          <a:bodyPr wrap="square">
            <a:spAutoFit/>
          </a:bodyPr>
          <a:lstStyle/>
          <a:p>
            <a:r>
              <a:rPr lang="en-US" altLang="zh-CN" b="1" dirty="0">
                <a:solidFill>
                  <a:srgbClr val="260CC4"/>
                </a:solidFill>
                <a:latin typeface="Bahnschrift Condensed" panose="020B0502040204020203" pitchFamily="34" charset="0"/>
              </a:rPr>
              <a:t>The STAR Collaboration, </a:t>
            </a:r>
            <a:r>
              <a:rPr lang="zh-CN" altLang="en-US" b="1" dirty="0">
                <a:solidFill>
                  <a:srgbClr val="260CC4"/>
                </a:solidFill>
                <a:latin typeface="Bahnschrift Condensed" panose="020B0502040204020203" pitchFamily="34" charset="0"/>
              </a:rPr>
              <a:t>arXiv:2211.16981</a:t>
            </a:r>
            <a:r>
              <a:rPr lang="en-US" altLang="zh-CN" b="1" dirty="0">
                <a:solidFill>
                  <a:srgbClr val="260CC4"/>
                </a:solidFill>
                <a:latin typeface="Bahnschrift Condensed" panose="020B0502040204020203" pitchFamily="34" charset="0"/>
              </a:rPr>
              <a:t>,</a:t>
            </a:r>
            <a:r>
              <a:rPr lang="zh-CN" altLang="en-US" b="1" dirty="0">
                <a:solidFill>
                  <a:srgbClr val="260CC4"/>
                </a:solidFill>
                <a:latin typeface="Bahnschrift Condensed" panose="020B0502040204020203" pitchFamily="34" charset="0"/>
              </a:rPr>
              <a:t> </a:t>
            </a:r>
            <a:r>
              <a:rPr lang="en-US" altLang="zh-CN" b="1" dirty="0">
                <a:solidFill>
                  <a:srgbClr val="260CC4"/>
                </a:solidFill>
                <a:latin typeface="Bahnschrift Condensed" panose="020B0502040204020203" pitchFamily="34" charset="0"/>
              </a:rPr>
              <a:t>PRL130 (2023) 212301</a:t>
            </a:r>
            <a:endParaRPr lang="zh-CN" altLang="en-US" b="1" dirty="0">
              <a:solidFill>
                <a:srgbClr val="260CC4"/>
              </a:solidFill>
              <a:latin typeface="Bahnschrift Condensed" panose="020B0502040204020203" pitchFamily="34" charset="0"/>
            </a:endParaRPr>
          </a:p>
        </p:txBody>
      </p:sp>
      <p:sp>
        <p:nvSpPr>
          <p:cNvPr id="3" name="页脚占位符 2">
            <a:extLst>
              <a:ext uri="{FF2B5EF4-FFF2-40B4-BE49-F238E27FC236}">
                <a16:creationId xmlns:a16="http://schemas.microsoft.com/office/drawing/2014/main" id="{A519BCB0-900B-4072-8A05-81A7BE66D3C2}"/>
              </a:ext>
            </a:extLst>
          </p:cNvPr>
          <p:cNvSpPr>
            <a:spLocks noGrp="1"/>
          </p:cNvSpPr>
          <p:nvPr>
            <p:ph type="ftr" sz="quarter" idx="11"/>
          </p:nvPr>
        </p:nvSpPr>
        <p:spPr/>
        <p:txBody>
          <a:bodyPr/>
          <a:lstStyle/>
          <a:p>
            <a:r>
              <a:rPr lang="en-US"/>
              <a:t>Equation of State of Dense Nuclear Matter at RIBF and FRIB, May 23-26, 2023</a:t>
            </a:r>
            <a:endParaRPr lang="en-US" dirty="0"/>
          </a:p>
        </p:txBody>
      </p:sp>
    </p:spTree>
    <p:extLst>
      <p:ext uri="{BB962C8B-B14F-4D97-AF65-F5344CB8AC3E}">
        <p14:creationId xmlns:p14="http://schemas.microsoft.com/office/powerpoint/2010/main" val="345545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AC586A-184D-452A-AD14-F09DB77E8C11}"/>
              </a:ext>
            </a:extLst>
          </p:cNvPr>
          <p:cNvSpPr>
            <a:spLocks noGrp="1"/>
          </p:cNvSpPr>
          <p:nvPr>
            <p:ph type="sldNum" sz="quarter" idx="12"/>
          </p:nvPr>
        </p:nvSpPr>
        <p:spPr/>
        <p:txBody>
          <a:bodyPr/>
          <a:lstStyle/>
          <a:p>
            <a:fld id="{6D22F896-40B5-4ADD-8801-0D06FADFA095}" type="slidenum">
              <a:rPr lang="en-US" smtClean="0"/>
              <a:t>15</a:t>
            </a:fld>
            <a:endParaRPr lang="en-US" dirty="0"/>
          </a:p>
        </p:txBody>
      </p:sp>
      <p:pic>
        <p:nvPicPr>
          <p:cNvPr id="3" name="图片 2">
            <a:extLst>
              <a:ext uri="{FF2B5EF4-FFF2-40B4-BE49-F238E27FC236}">
                <a16:creationId xmlns:a16="http://schemas.microsoft.com/office/drawing/2014/main" id="{E70A0858-B002-4FB8-A75A-AF456CD6F0C3}"/>
              </a:ext>
            </a:extLst>
          </p:cNvPr>
          <p:cNvPicPr>
            <a:picLocks noChangeAspect="1"/>
          </p:cNvPicPr>
          <p:nvPr/>
        </p:nvPicPr>
        <p:blipFill>
          <a:blip r:embed="rId2"/>
          <a:stretch>
            <a:fillRect/>
          </a:stretch>
        </p:blipFill>
        <p:spPr>
          <a:xfrm>
            <a:off x="203537" y="1553033"/>
            <a:ext cx="5103959" cy="4985879"/>
          </a:xfrm>
          <a:prstGeom prst="rect">
            <a:avLst/>
          </a:prstGeom>
        </p:spPr>
      </p:pic>
      <p:pic>
        <p:nvPicPr>
          <p:cNvPr id="5" name="图片 4">
            <a:extLst>
              <a:ext uri="{FF2B5EF4-FFF2-40B4-BE49-F238E27FC236}">
                <a16:creationId xmlns:a16="http://schemas.microsoft.com/office/drawing/2014/main" id="{163F83DB-C087-4C3C-982A-0356A739F057}"/>
              </a:ext>
            </a:extLst>
          </p:cNvPr>
          <p:cNvPicPr>
            <a:picLocks noChangeAspect="1"/>
          </p:cNvPicPr>
          <p:nvPr/>
        </p:nvPicPr>
        <p:blipFill>
          <a:blip r:embed="rId3"/>
          <a:stretch>
            <a:fillRect/>
          </a:stretch>
        </p:blipFill>
        <p:spPr>
          <a:xfrm>
            <a:off x="5536096" y="-1"/>
            <a:ext cx="6531880" cy="3817035"/>
          </a:xfrm>
          <a:prstGeom prst="rect">
            <a:avLst/>
          </a:prstGeom>
        </p:spPr>
      </p:pic>
      <p:pic>
        <p:nvPicPr>
          <p:cNvPr id="6" name="图片 5">
            <a:extLst>
              <a:ext uri="{FF2B5EF4-FFF2-40B4-BE49-F238E27FC236}">
                <a16:creationId xmlns:a16="http://schemas.microsoft.com/office/drawing/2014/main" id="{608F9B64-C82F-469A-927E-4D6529842D3D}"/>
              </a:ext>
            </a:extLst>
          </p:cNvPr>
          <p:cNvPicPr>
            <a:picLocks noChangeAspect="1"/>
          </p:cNvPicPr>
          <p:nvPr/>
        </p:nvPicPr>
        <p:blipFill>
          <a:blip r:embed="rId4"/>
          <a:stretch>
            <a:fillRect/>
          </a:stretch>
        </p:blipFill>
        <p:spPr>
          <a:xfrm>
            <a:off x="6039644" y="3907552"/>
            <a:ext cx="5524784" cy="2631360"/>
          </a:xfrm>
          <a:prstGeom prst="rect">
            <a:avLst/>
          </a:prstGeom>
        </p:spPr>
      </p:pic>
      <p:sp>
        <p:nvSpPr>
          <p:cNvPr id="7" name="文本框 6">
            <a:extLst>
              <a:ext uri="{FF2B5EF4-FFF2-40B4-BE49-F238E27FC236}">
                <a16:creationId xmlns:a16="http://schemas.microsoft.com/office/drawing/2014/main" id="{4A6CC0B7-8B10-4C43-B6F1-D4F2CFA04350}"/>
              </a:ext>
            </a:extLst>
          </p:cNvPr>
          <p:cNvSpPr txBox="1"/>
          <p:nvPr/>
        </p:nvSpPr>
        <p:spPr>
          <a:xfrm>
            <a:off x="254907" y="167174"/>
            <a:ext cx="5412072" cy="837665"/>
          </a:xfrm>
          <a:prstGeom prst="rect">
            <a:avLst/>
          </a:prstGeom>
          <a:noFill/>
        </p:spPr>
        <p:txBody>
          <a:bodyPr wrap="square" rtlCol="0">
            <a:spAutoFit/>
          </a:bodyPr>
          <a:lstStyle/>
          <a:p>
            <a:pPr>
              <a:lnSpc>
                <a:spcPct val="150000"/>
              </a:lnSpc>
            </a:pPr>
            <a:r>
              <a:rPr lang="en-US" altLang="zh-CN" sz="2000" dirty="0">
                <a:solidFill>
                  <a:srgbClr val="C00000"/>
                </a:solidFill>
                <a:latin typeface="Franklin Gothic Heavy" panose="020B0903020102020204" pitchFamily="34" charset="0"/>
              </a:rPr>
              <a:t>Multi-strangeness hypernuclide production </a:t>
            </a:r>
          </a:p>
          <a:p>
            <a:pPr>
              <a:lnSpc>
                <a:spcPct val="150000"/>
              </a:lnSpc>
            </a:pPr>
            <a:r>
              <a:rPr lang="en-US" altLang="zh-CN" sz="1400" dirty="0">
                <a:solidFill>
                  <a:srgbClr val="260CC4"/>
                </a:solidFill>
                <a:latin typeface="Franklin Gothic Medium" panose="020B0603020102020204" pitchFamily="34" charset="0"/>
              </a:rPr>
              <a:t>H.G. Cheng, Z. Q. Feng, Phys. Lett. B 824 (2022) 136849</a:t>
            </a:r>
            <a:endParaRPr lang="zh-CN" altLang="en-US" dirty="0">
              <a:solidFill>
                <a:srgbClr val="260CC4"/>
              </a:solidFill>
              <a:latin typeface="Franklin Gothic Medium" panose="020B0603020102020204" pitchFamily="34" charset="0"/>
            </a:endParaRPr>
          </a:p>
        </p:txBody>
      </p:sp>
      <p:sp>
        <p:nvSpPr>
          <p:cNvPr id="4" name="文本框 3">
            <a:extLst>
              <a:ext uri="{FF2B5EF4-FFF2-40B4-BE49-F238E27FC236}">
                <a16:creationId xmlns:a16="http://schemas.microsoft.com/office/drawing/2014/main" id="{DD83DBBE-B44B-5B61-19DD-ECF8338EB11D}"/>
              </a:ext>
            </a:extLst>
          </p:cNvPr>
          <p:cNvSpPr txBox="1"/>
          <p:nvPr/>
        </p:nvSpPr>
        <p:spPr>
          <a:xfrm>
            <a:off x="3066524" y="1166854"/>
            <a:ext cx="2350220" cy="369332"/>
          </a:xfrm>
          <a:prstGeom prst="rect">
            <a:avLst/>
          </a:prstGeom>
          <a:noFill/>
        </p:spPr>
        <p:txBody>
          <a:bodyPr wrap="square">
            <a:spAutoFit/>
          </a:bodyPr>
          <a:lstStyle/>
          <a:p>
            <a:pPr algn="r"/>
            <a:r>
              <a:rPr lang="zh-CN" altLang="en-US" b="1" baseline="30000" dirty="0">
                <a:latin typeface="Times New Roman" panose="02020603050405020304" pitchFamily="18" charset="0"/>
                <a:cs typeface="Times New Roman" panose="02020603050405020304" pitchFamily="18" charset="0"/>
              </a:rPr>
              <a:t>1</a:t>
            </a:r>
            <a:r>
              <a:rPr lang="en-US" altLang="zh-CN" b="1" baseline="30000" dirty="0">
                <a:latin typeface="Times New Roman" panose="02020603050405020304" pitchFamily="18" charset="0"/>
                <a:cs typeface="Times New Roman" panose="02020603050405020304" pitchFamily="18" charset="0"/>
              </a:rPr>
              <a:t>97</a:t>
            </a:r>
            <a:r>
              <a:rPr lang="en-US" altLang="zh-CN" b="1" dirty="0">
                <a:latin typeface="Times New Roman" panose="02020603050405020304" pitchFamily="18" charset="0"/>
                <a:cs typeface="Times New Roman" panose="02020603050405020304" pitchFamily="18" charset="0"/>
              </a:rPr>
              <a:t>Au</a:t>
            </a:r>
            <a:r>
              <a:rPr lang="zh-CN" altLang="en-US" b="1" dirty="0">
                <a:latin typeface="Times New Roman" panose="02020603050405020304" pitchFamily="18" charset="0"/>
                <a:cs typeface="Times New Roman" panose="02020603050405020304" pitchFamily="18" charset="0"/>
              </a:rPr>
              <a:t>+</a:t>
            </a:r>
            <a:r>
              <a:rPr lang="en-US" altLang="zh-CN" b="1" baseline="30000" dirty="0">
                <a:latin typeface="Times New Roman" panose="02020603050405020304" pitchFamily="18" charset="0"/>
                <a:cs typeface="Times New Roman" panose="02020603050405020304" pitchFamily="18" charset="0"/>
              </a:rPr>
              <a:t>197</a:t>
            </a:r>
            <a:r>
              <a:rPr lang="en-US" altLang="zh-CN" b="1" dirty="0">
                <a:latin typeface="Times New Roman" panose="02020603050405020304" pitchFamily="18" charset="0"/>
                <a:cs typeface="Times New Roman" panose="02020603050405020304" pitchFamily="18" charset="0"/>
              </a:rPr>
              <a:t>Au</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A GeV</a:t>
            </a:r>
          </a:p>
        </p:txBody>
      </p:sp>
      <p:sp>
        <p:nvSpPr>
          <p:cNvPr id="8" name="页脚占位符 7">
            <a:extLst>
              <a:ext uri="{FF2B5EF4-FFF2-40B4-BE49-F238E27FC236}">
                <a16:creationId xmlns:a16="http://schemas.microsoft.com/office/drawing/2014/main" id="{77FA7BBF-43D1-4691-84D0-4C1F48D11167}"/>
              </a:ext>
            </a:extLst>
          </p:cNvPr>
          <p:cNvSpPr>
            <a:spLocks noGrp="1"/>
          </p:cNvSpPr>
          <p:nvPr>
            <p:ph type="ftr" sz="quarter" idx="11"/>
          </p:nvPr>
        </p:nvSpPr>
        <p:spPr/>
        <p:txBody>
          <a:bodyPr/>
          <a:lstStyle/>
          <a:p>
            <a:r>
              <a:rPr lang="en-US"/>
              <a:t>Equation of State of Dense Nuclear Matter at RIBF and FRIB, May 23-26, 2023</a:t>
            </a:r>
            <a:endParaRPr lang="en-US" dirty="0"/>
          </a:p>
        </p:txBody>
      </p:sp>
    </p:spTree>
    <p:extLst>
      <p:ext uri="{BB962C8B-B14F-4D97-AF65-F5344CB8AC3E}">
        <p14:creationId xmlns:p14="http://schemas.microsoft.com/office/powerpoint/2010/main" val="280235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75E61C-8B77-4966-8B48-7E4D8E59D650}"/>
              </a:ext>
            </a:extLst>
          </p:cNvPr>
          <p:cNvSpPr>
            <a:spLocks noGrp="1"/>
          </p:cNvSpPr>
          <p:nvPr>
            <p:ph type="sldNum" sz="quarter" idx="12"/>
          </p:nvPr>
        </p:nvSpPr>
        <p:spPr/>
        <p:txBody>
          <a:bodyPr/>
          <a:lstStyle/>
          <a:p>
            <a:fld id="{74390403-B433-4660-A870-373A28470B59}" type="slidenum">
              <a:rPr lang="zh-CN" altLang="en-US" smtClean="0"/>
              <a:t>16</a:t>
            </a:fld>
            <a:endParaRPr lang="zh-CN" altLang="en-US"/>
          </a:p>
        </p:txBody>
      </p:sp>
      <p:pic>
        <p:nvPicPr>
          <p:cNvPr id="3" name="图片 2">
            <a:extLst>
              <a:ext uri="{FF2B5EF4-FFF2-40B4-BE49-F238E27FC236}">
                <a16:creationId xmlns:a16="http://schemas.microsoft.com/office/drawing/2014/main" id="{3D3658A9-2DFB-4F68-A1A4-F955D4B0569F}"/>
              </a:ext>
            </a:extLst>
          </p:cNvPr>
          <p:cNvPicPr>
            <a:picLocks noChangeAspect="1"/>
          </p:cNvPicPr>
          <p:nvPr/>
        </p:nvPicPr>
        <p:blipFill>
          <a:blip r:embed="rId2"/>
          <a:stretch>
            <a:fillRect/>
          </a:stretch>
        </p:blipFill>
        <p:spPr>
          <a:xfrm>
            <a:off x="7524750" y="80582"/>
            <a:ext cx="4572217" cy="3287016"/>
          </a:xfrm>
          <a:prstGeom prst="rect">
            <a:avLst/>
          </a:prstGeom>
        </p:spPr>
      </p:pic>
      <p:grpSp>
        <p:nvGrpSpPr>
          <p:cNvPr id="32" name="组合 31">
            <a:extLst>
              <a:ext uri="{FF2B5EF4-FFF2-40B4-BE49-F238E27FC236}">
                <a16:creationId xmlns:a16="http://schemas.microsoft.com/office/drawing/2014/main" id="{8F5066E2-688B-40BE-B161-CFFE41992E15}"/>
              </a:ext>
            </a:extLst>
          </p:cNvPr>
          <p:cNvGrpSpPr/>
          <p:nvPr/>
        </p:nvGrpSpPr>
        <p:grpSpPr>
          <a:xfrm>
            <a:off x="282261" y="916980"/>
            <a:ext cx="6798477" cy="2512019"/>
            <a:chOff x="3505769" y="4104889"/>
            <a:chExt cx="6932414" cy="3073786"/>
          </a:xfrm>
        </p:grpSpPr>
        <p:grpSp>
          <p:nvGrpSpPr>
            <p:cNvPr id="4" name="组合 3">
              <a:extLst>
                <a:ext uri="{FF2B5EF4-FFF2-40B4-BE49-F238E27FC236}">
                  <a16:creationId xmlns:a16="http://schemas.microsoft.com/office/drawing/2014/main" id="{858403E3-8B87-4A75-96EE-8DC466BDD5D6}"/>
                </a:ext>
              </a:extLst>
            </p:cNvPr>
            <p:cNvGrpSpPr/>
            <p:nvPr/>
          </p:nvGrpSpPr>
          <p:grpSpPr>
            <a:xfrm>
              <a:off x="3505769" y="4104889"/>
              <a:ext cx="6932414" cy="3073786"/>
              <a:chOff x="1430020" y="1002477"/>
              <a:chExt cx="6932414" cy="3073786"/>
            </a:xfrm>
          </p:grpSpPr>
          <p:grpSp>
            <p:nvGrpSpPr>
              <p:cNvPr id="5" name="Group 37">
                <a:extLst>
                  <a:ext uri="{FF2B5EF4-FFF2-40B4-BE49-F238E27FC236}">
                    <a16:creationId xmlns:a16="http://schemas.microsoft.com/office/drawing/2014/main" id="{EE39197F-E85F-4EBA-9783-AFE7759B9FA8}"/>
                  </a:ext>
                </a:extLst>
              </p:cNvPr>
              <p:cNvGrpSpPr>
                <a:grpSpLocks/>
              </p:cNvGrpSpPr>
              <p:nvPr/>
            </p:nvGrpSpPr>
            <p:grpSpPr bwMode="auto">
              <a:xfrm rot="21111437">
                <a:off x="1430020" y="1002477"/>
                <a:ext cx="6932414" cy="3073786"/>
                <a:chOff x="781" y="696"/>
                <a:chExt cx="4004" cy="1603"/>
              </a:xfrm>
            </p:grpSpPr>
            <p:sp>
              <p:nvSpPr>
                <p:cNvPr id="9" name="Oval 7">
                  <a:extLst>
                    <a:ext uri="{FF2B5EF4-FFF2-40B4-BE49-F238E27FC236}">
                      <a16:creationId xmlns:a16="http://schemas.microsoft.com/office/drawing/2014/main" id="{65C3E9BC-840A-4877-815E-EC94A4395B0D}"/>
                    </a:ext>
                  </a:extLst>
                </p:cNvPr>
                <p:cNvSpPr>
                  <a:spLocks noChangeArrowheads="1"/>
                </p:cNvSpPr>
                <p:nvPr/>
              </p:nvSpPr>
              <p:spPr bwMode="auto">
                <a:xfrm>
                  <a:off x="1054" y="1071"/>
                  <a:ext cx="457" cy="431"/>
                </a:xfrm>
                <a:prstGeom prst="ellipse">
                  <a:avLst/>
                </a:prstGeom>
                <a:gradFill rotWithShape="1">
                  <a:gsLst>
                    <a:gs pos="0">
                      <a:srgbClr val="FFFFFF"/>
                    </a:gs>
                    <a:gs pos="100000">
                      <a:srgbClr val="80008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a:solidFill>
                        <a:srgbClr val="FF0000"/>
                      </a:solidFill>
                    </a:rPr>
                    <a:t>靶核</a:t>
                  </a:r>
                  <a:endParaRPr lang="en-US" altLang="zh-CN" sz="1400" b="1" dirty="0">
                    <a:solidFill>
                      <a:srgbClr val="FF0000"/>
                    </a:solidFill>
                  </a:endParaRPr>
                </a:p>
              </p:txBody>
            </p:sp>
            <p:sp>
              <p:nvSpPr>
                <p:cNvPr id="10" name="Oval 8">
                  <a:extLst>
                    <a:ext uri="{FF2B5EF4-FFF2-40B4-BE49-F238E27FC236}">
                      <a16:creationId xmlns:a16="http://schemas.microsoft.com/office/drawing/2014/main" id="{4DCC7D00-9A3E-4FB1-BE74-341874B97182}"/>
                    </a:ext>
                  </a:extLst>
                </p:cNvPr>
                <p:cNvSpPr>
                  <a:spLocks noChangeArrowheads="1"/>
                </p:cNvSpPr>
                <p:nvPr/>
              </p:nvSpPr>
              <p:spPr bwMode="auto">
                <a:xfrm>
                  <a:off x="1984" y="1207"/>
                  <a:ext cx="261" cy="211"/>
                </a:xfrm>
                <a:prstGeom prst="ellipse">
                  <a:avLst/>
                </a:prstGeom>
                <a:gradFill rotWithShape="1">
                  <a:gsLst>
                    <a:gs pos="0">
                      <a:srgbClr val="FFFFFF"/>
                    </a:gs>
                    <a:gs pos="100000">
                      <a:srgbClr val="80008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Oval 9">
                  <a:extLst>
                    <a:ext uri="{FF2B5EF4-FFF2-40B4-BE49-F238E27FC236}">
                      <a16:creationId xmlns:a16="http://schemas.microsoft.com/office/drawing/2014/main" id="{4F4D0B07-3CF8-47FE-BCB0-CE299B68B45D}"/>
                    </a:ext>
                  </a:extLst>
                </p:cNvPr>
                <p:cNvSpPr>
                  <a:spLocks noChangeArrowheads="1"/>
                </p:cNvSpPr>
                <p:nvPr/>
              </p:nvSpPr>
              <p:spPr bwMode="auto">
                <a:xfrm>
                  <a:off x="2223" y="1093"/>
                  <a:ext cx="492" cy="432"/>
                </a:xfrm>
                <a:prstGeom prst="ellipse">
                  <a:avLst/>
                </a:prstGeom>
                <a:gradFill rotWithShape="1">
                  <a:gsLst>
                    <a:gs pos="0">
                      <a:srgbClr val="FFFFFF"/>
                    </a:gs>
                    <a:gs pos="100000">
                      <a:srgbClr val="80008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Oval 10">
                  <a:extLst>
                    <a:ext uri="{FF2B5EF4-FFF2-40B4-BE49-F238E27FC236}">
                      <a16:creationId xmlns:a16="http://schemas.microsoft.com/office/drawing/2014/main" id="{52E364A9-97BA-4EC8-8227-3CB6533DE72A}"/>
                    </a:ext>
                  </a:extLst>
                </p:cNvPr>
                <p:cNvSpPr>
                  <a:spLocks noChangeArrowheads="1"/>
                </p:cNvSpPr>
                <p:nvPr/>
              </p:nvSpPr>
              <p:spPr bwMode="auto">
                <a:xfrm rot="488563">
                  <a:off x="3091" y="816"/>
                  <a:ext cx="351" cy="317"/>
                </a:xfrm>
                <a:prstGeom prst="ellipse">
                  <a:avLst/>
                </a:prstGeom>
                <a:gradFill rotWithShape="1">
                  <a:gsLst>
                    <a:gs pos="0">
                      <a:srgbClr val="FFFFFF"/>
                    </a:gs>
                    <a:gs pos="100000">
                      <a:srgbClr val="80008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Oval 11">
                  <a:extLst>
                    <a:ext uri="{FF2B5EF4-FFF2-40B4-BE49-F238E27FC236}">
                      <a16:creationId xmlns:a16="http://schemas.microsoft.com/office/drawing/2014/main" id="{93641179-B8FB-4476-88C9-0B995B802D6C}"/>
                    </a:ext>
                  </a:extLst>
                </p:cNvPr>
                <p:cNvSpPr>
                  <a:spLocks noChangeArrowheads="1"/>
                </p:cNvSpPr>
                <p:nvPr/>
              </p:nvSpPr>
              <p:spPr bwMode="auto">
                <a:xfrm rot="488563">
                  <a:off x="3570" y="696"/>
                  <a:ext cx="456" cy="452"/>
                </a:xfrm>
                <a:prstGeom prst="ellipse">
                  <a:avLst/>
                </a:prstGeom>
                <a:gradFill rotWithShape="1">
                  <a:gsLst>
                    <a:gs pos="0">
                      <a:srgbClr val="FFFFFF"/>
                    </a:gs>
                    <a:gs pos="100000">
                      <a:srgbClr val="80008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Oval 12">
                  <a:extLst>
                    <a:ext uri="{FF2B5EF4-FFF2-40B4-BE49-F238E27FC236}">
                      <a16:creationId xmlns:a16="http://schemas.microsoft.com/office/drawing/2014/main" id="{A4FD1487-998E-4CA1-B56C-E55ABD66DB63}"/>
                    </a:ext>
                  </a:extLst>
                </p:cNvPr>
                <p:cNvSpPr>
                  <a:spLocks noChangeArrowheads="1"/>
                </p:cNvSpPr>
                <p:nvPr/>
              </p:nvSpPr>
              <p:spPr bwMode="auto">
                <a:xfrm>
                  <a:off x="3067" y="1398"/>
                  <a:ext cx="527" cy="499"/>
                </a:xfrm>
                <a:prstGeom prst="ellipse">
                  <a:avLst/>
                </a:prstGeom>
                <a:gradFill rotWithShape="1">
                  <a:gsLst>
                    <a:gs pos="0">
                      <a:srgbClr val="FFFF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Oval 15">
                  <a:extLst>
                    <a:ext uri="{FF2B5EF4-FFF2-40B4-BE49-F238E27FC236}">
                      <a16:creationId xmlns:a16="http://schemas.microsoft.com/office/drawing/2014/main" id="{D87822B4-B168-432D-8FEF-D747360AB71D}"/>
                    </a:ext>
                  </a:extLst>
                </p:cNvPr>
                <p:cNvSpPr>
                  <a:spLocks noChangeArrowheads="1"/>
                </p:cNvSpPr>
                <p:nvPr/>
              </p:nvSpPr>
              <p:spPr bwMode="auto">
                <a:xfrm>
                  <a:off x="781" y="1199"/>
                  <a:ext cx="211" cy="199"/>
                </a:xfrm>
                <a:prstGeom prst="ellipse">
                  <a:avLst/>
                </a:prstGeom>
                <a:gradFill rotWithShape="1">
                  <a:gsLst>
                    <a:gs pos="0">
                      <a:srgbClr val="FFFFFF"/>
                    </a:gs>
                    <a:gs pos="100000">
                      <a:srgbClr val="80008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lIns="75895" tIns="37948" rIns="75895" bIns="3794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a:solidFill>
                        <a:srgbClr val="FF0000"/>
                      </a:solidFill>
                    </a:rPr>
                    <a:t>弹核</a:t>
                  </a:r>
                  <a:endParaRPr lang="en-US" altLang="zh-CN" sz="1200" b="1" dirty="0">
                    <a:solidFill>
                      <a:srgbClr val="FF0000"/>
                    </a:solidFill>
                  </a:endParaRPr>
                </a:p>
              </p:txBody>
            </p:sp>
            <p:sp>
              <p:nvSpPr>
                <p:cNvPr id="16" name="Oval 16">
                  <a:extLst>
                    <a:ext uri="{FF2B5EF4-FFF2-40B4-BE49-F238E27FC236}">
                      <a16:creationId xmlns:a16="http://schemas.microsoft.com/office/drawing/2014/main" id="{D6728903-D2F5-451F-9B60-04D2F78749FC}"/>
                    </a:ext>
                  </a:extLst>
                </p:cNvPr>
                <p:cNvSpPr>
                  <a:spLocks noChangeArrowheads="1"/>
                </p:cNvSpPr>
                <p:nvPr/>
              </p:nvSpPr>
              <p:spPr bwMode="auto">
                <a:xfrm>
                  <a:off x="3957" y="1752"/>
                  <a:ext cx="556" cy="501"/>
                </a:xfrm>
                <a:prstGeom prst="ellipse">
                  <a:avLst/>
                </a:prstGeom>
                <a:gradFill rotWithShape="1">
                  <a:gsLst>
                    <a:gs pos="0">
                      <a:srgbClr val="00FFFF"/>
                    </a:gs>
                    <a:gs pos="100000">
                      <a:srgbClr val="FF00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Oval 17">
                  <a:extLst>
                    <a:ext uri="{FF2B5EF4-FFF2-40B4-BE49-F238E27FC236}">
                      <a16:creationId xmlns:a16="http://schemas.microsoft.com/office/drawing/2014/main" id="{B5745EED-DBA0-4A5B-A001-930F29F81CD2}"/>
                    </a:ext>
                  </a:extLst>
                </p:cNvPr>
                <p:cNvSpPr>
                  <a:spLocks noChangeArrowheads="1"/>
                </p:cNvSpPr>
                <p:nvPr/>
              </p:nvSpPr>
              <p:spPr bwMode="auto">
                <a:xfrm>
                  <a:off x="4586" y="2191"/>
                  <a:ext cx="36" cy="34"/>
                </a:xfrm>
                <a:prstGeom prst="ellipse">
                  <a:avLst/>
                </a:prstGeom>
                <a:solidFill>
                  <a:srgbClr val="FF0000"/>
                </a:solidFill>
                <a:ln w="127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18">
                  <a:extLst>
                    <a:ext uri="{FF2B5EF4-FFF2-40B4-BE49-F238E27FC236}">
                      <a16:creationId xmlns:a16="http://schemas.microsoft.com/office/drawing/2014/main" id="{C4C7BC5F-983E-48E9-A99A-DB043CB3C378}"/>
                    </a:ext>
                  </a:extLst>
                </p:cNvPr>
                <p:cNvSpPr>
                  <a:spLocks noChangeArrowheads="1"/>
                </p:cNvSpPr>
                <p:nvPr/>
              </p:nvSpPr>
              <p:spPr bwMode="auto">
                <a:xfrm>
                  <a:off x="4417" y="2264"/>
                  <a:ext cx="36" cy="35"/>
                </a:xfrm>
                <a:prstGeom prst="ellipse">
                  <a:avLst/>
                </a:prstGeom>
                <a:solidFill>
                  <a:srgbClr val="FF0000"/>
                </a:solidFill>
                <a:ln w="127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Oval 19">
                  <a:extLst>
                    <a:ext uri="{FF2B5EF4-FFF2-40B4-BE49-F238E27FC236}">
                      <a16:creationId xmlns:a16="http://schemas.microsoft.com/office/drawing/2014/main" id="{828D079D-7A6F-4D7D-9A91-08FCF6D962B9}"/>
                    </a:ext>
                  </a:extLst>
                </p:cNvPr>
                <p:cNvSpPr>
                  <a:spLocks noChangeArrowheads="1"/>
                </p:cNvSpPr>
                <p:nvPr/>
              </p:nvSpPr>
              <p:spPr bwMode="auto">
                <a:xfrm>
                  <a:off x="4586" y="1971"/>
                  <a:ext cx="36" cy="33"/>
                </a:xfrm>
                <a:prstGeom prst="ellipse">
                  <a:avLst/>
                </a:prstGeom>
                <a:solidFill>
                  <a:srgbClr val="FF0000"/>
                </a:solidFill>
                <a:ln w="127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Oval 20">
                  <a:extLst>
                    <a:ext uri="{FF2B5EF4-FFF2-40B4-BE49-F238E27FC236}">
                      <a16:creationId xmlns:a16="http://schemas.microsoft.com/office/drawing/2014/main" id="{32668D92-6149-4137-9618-8F4DC3B40CE0}"/>
                    </a:ext>
                  </a:extLst>
                </p:cNvPr>
                <p:cNvSpPr>
                  <a:spLocks noChangeArrowheads="1"/>
                </p:cNvSpPr>
                <p:nvPr/>
              </p:nvSpPr>
              <p:spPr bwMode="auto">
                <a:xfrm>
                  <a:off x="3965" y="1325"/>
                  <a:ext cx="368" cy="353"/>
                </a:xfrm>
                <a:prstGeom prst="ellipse">
                  <a:avLst/>
                </a:prstGeom>
                <a:gradFill rotWithShape="1">
                  <a:gsLst>
                    <a:gs pos="0">
                      <a:srgbClr val="00CCFF"/>
                    </a:gs>
                    <a:gs pos="50000">
                      <a:srgbClr val="005E76"/>
                    </a:gs>
                    <a:gs pos="100000">
                      <a:srgbClr val="00CCFF"/>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Rectangle 21">
                  <a:extLst>
                    <a:ext uri="{FF2B5EF4-FFF2-40B4-BE49-F238E27FC236}">
                      <a16:creationId xmlns:a16="http://schemas.microsoft.com/office/drawing/2014/main" id="{9923BBFE-DD15-44AC-88D7-570956519A3A}"/>
                    </a:ext>
                  </a:extLst>
                </p:cNvPr>
                <p:cNvSpPr>
                  <a:spLocks noChangeArrowheads="1"/>
                </p:cNvSpPr>
                <p:nvPr/>
              </p:nvSpPr>
              <p:spPr bwMode="auto">
                <a:xfrm rot="488563">
                  <a:off x="3715" y="1939"/>
                  <a:ext cx="90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895" tIns="37948" rIns="75895" bIns="37948"/>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just" eaLnBrk="1" hangingPunct="1"/>
                  <a:r>
                    <a:rPr lang="zh-CN" altLang="en-US" sz="1400" b="1" dirty="0">
                      <a:solidFill>
                        <a:srgbClr val="FF0000"/>
                      </a:solidFill>
                    </a:rPr>
                    <a:t>超重余核</a:t>
                  </a:r>
                  <a:endParaRPr lang="en-US" altLang="zh-CN" sz="1400" b="1" dirty="0">
                    <a:solidFill>
                      <a:srgbClr val="FF0000"/>
                    </a:solidFill>
                  </a:endParaRPr>
                </a:p>
              </p:txBody>
            </p:sp>
            <p:sp>
              <p:nvSpPr>
                <p:cNvPr id="22" name="Rectangle 22">
                  <a:extLst>
                    <a:ext uri="{FF2B5EF4-FFF2-40B4-BE49-F238E27FC236}">
                      <a16:creationId xmlns:a16="http://schemas.microsoft.com/office/drawing/2014/main" id="{ACA02CB0-904F-433D-A83B-DC45C528F23F}"/>
                    </a:ext>
                  </a:extLst>
                </p:cNvPr>
                <p:cNvSpPr>
                  <a:spLocks noChangeArrowheads="1"/>
                </p:cNvSpPr>
                <p:nvPr/>
              </p:nvSpPr>
              <p:spPr bwMode="auto">
                <a:xfrm rot="488563">
                  <a:off x="2890" y="1565"/>
                  <a:ext cx="63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895" tIns="37948" rIns="75895" bIns="37948"/>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just" eaLnBrk="1" hangingPunct="1"/>
                  <a:r>
                    <a:rPr lang="zh-CN" altLang="en-US" sz="1100" b="1" dirty="0">
                      <a:solidFill>
                        <a:srgbClr val="FF0000"/>
                      </a:solidFill>
                      <a:latin typeface="Times New Roman" panose="02020603050405020304" pitchFamily="18" charset="0"/>
                    </a:rPr>
                    <a:t>复合核</a:t>
                  </a:r>
                  <a:r>
                    <a:rPr lang="en-US" altLang="zh-CN" sz="1100" b="1" dirty="0">
                      <a:solidFill>
                        <a:srgbClr val="FF0000"/>
                      </a:solidFill>
                      <a:latin typeface="Times New Roman" panose="02020603050405020304" pitchFamily="18" charset="0"/>
                    </a:rPr>
                    <a:t> </a:t>
                  </a:r>
                  <a:endParaRPr lang="en-US" altLang="zh-CN" b="1" dirty="0">
                    <a:solidFill>
                      <a:srgbClr val="FF0000"/>
                    </a:solidFill>
                  </a:endParaRPr>
                </a:p>
              </p:txBody>
            </p:sp>
            <p:sp>
              <p:nvSpPr>
                <p:cNvPr id="23" name="AutoShape 24">
                  <a:extLst>
                    <a:ext uri="{FF2B5EF4-FFF2-40B4-BE49-F238E27FC236}">
                      <a16:creationId xmlns:a16="http://schemas.microsoft.com/office/drawing/2014/main" id="{0B7C4A4D-9565-48F8-9661-03A6A09083A9}"/>
                    </a:ext>
                  </a:extLst>
                </p:cNvPr>
                <p:cNvSpPr>
                  <a:spLocks noChangeArrowheads="1"/>
                </p:cNvSpPr>
                <p:nvPr/>
              </p:nvSpPr>
              <p:spPr bwMode="auto">
                <a:xfrm>
                  <a:off x="1598" y="1253"/>
                  <a:ext cx="316" cy="99"/>
                </a:xfrm>
                <a:prstGeom prst="rightArrow">
                  <a:avLst>
                    <a:gd name="adj1" fmla="val 50000"/>
                    <a:gd name="adj2" fmla="val 79798"/>
                  </a:avLst>
                </a:prstGeom>
                <a:gradFill rotWithShape="1">
                  <a:gsLst>
                    <a:gs pos="0">
                      <a:srgbClr val="CCCCFF"/>
                    </a:gs>
                    <a:gs pos="100000">
                      <a:srgbClr val="FF0000"/>
                    </a:gs>
                  </a:gsLst>
                  <a:lin ang="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AutoShape 25">
                  <a:extLst>
                    <a:ext uri="{FF2B5EF4-FFF2-40B4-BE49-F238E27FC236}">
                      <a16:creationId xmlns:a16="http://schemas.microsoft.com/office/drawing/2014/main" id="{ED9BF8B1-387B-4247-9171-04F0D07371EC}"/>
                    </a:ext>
                  </a:extLst>
                </p:cNvPr>
                <p:cNvSpPr>
                  <a:spLocks noChangeArrowheads="1"/>
                </p:cNvSpPr>
                <p:nvPr/>
              </p:nvSpPr>
              <p:spPr bwMode="auto">
                <a:xfrm rot="20106456">
                  <a:off x="2719" y="1022"/>
                  <a:ext cx="316" cy="234"/>
                </a:xfrm>
                <a:prstGeom prst="rightArrow">
                  <a:avLst>
                    <a:gd name="adj1" fmla="val 50000"/>
                    <a:gd name="adj2" fmla="val 33761"/>
                  </a:avLst>
                </a:prstGeom>
                <a:gradFill rotWithShape="1">
                  <a:gsLst>
                    <a:gs pos="0">
                      <a:srgbClr val="CCCCFF"/>
                    </a:gs>
                    <a:gs pos="100000">
                      <a:srgbClr val="FF0000"/>
                    </a:gs>
                  </a:gsLst>
                  <a:lin ang="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AutoShape 26">
                  <a:extLst>
                    <a:ext uri="{FF2B5EF4-FFF2-40B4-BE49-F238E27FC236}">
                      <a16:creationId xmlns:a16="http://schemas.microsoft.com/office/drawing/2014/main" id="{4F3C8D2E-121C-4721-81B8-98E764E937AB}"/>
                    </a:ext>
                  </a:extLst>
                </p:cNvPr>
                <p:cNvSpPr>
                  <a:spLocks noChangeArrowheads="1"/>
                </p:cNvSpPr>
                <p:nvPr/>
              </p:nvSpPr>
              <p:spPr bwMode="auto">
                <a:xfrm rot="1421405">
                  <a:off x="2715" y="1402"/>
                  <a:ext cx="316" cy="99"/>
                </a:xfrm>
                <a:prstGeom prst="rightArrow">
                  <a:avLst>
                    <a:gd name="adj1" fmla="val 50000"/>
                    <a:gd name="adj2" fmla="val 79798"/>
                  </a:avLst>
                </a:prstGeom>
                <a:gradFill rotWithShape="1">
                  <a:gsLst>
                    <a:gs pos="0">
                      <a:srgbClr val="CCCCFF"/>
                    </a:gs>
                    <a:gs pos="100000">
                      <a:srgbClr val="FF0000"/>
                    </a:gs>
                  </a:gsLst>
                  <a:lin ang="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AutoShape 27">
                  <a:extLst>
                    <a:ext uri="{FF2B5EF4-FFF2-40B4-BE49-F238E27FC236}">
                      <a16:creationId xmlns:a16="http://schemas.microsoft.com/office/drawing/2014/main" id="{49D489A7-6748-4E46-ACD4-8E453A25F401}"/>
                    </a:ext>
                  </a:extLst>
                </p:cNvPr>
                <p:cNvSpPr>
                  <a:spLocks noChangeArrowheads="1"/>
                </p:cNvSpPr>
                <p:nvPr/>
              </p:nvSpPr>
              <p:spPr bwMode="auto">
                <a:xfrm rot="-765542">
                  <a:off x="3629" y="1464"/>
                  <a:ext cx="316" cy="233"/>
                </a:xfrm>
                <a:prstGeom prst="rightArrow">
                  <a:avLst>
                    <a:gd name="adj1" fmla="val 50000"/>
                    <a:gd name="adj2" fmla="val 33906"/>
                  </a:avLst>
                </a:prstGeom>
                <a:gradFill rotWithShape="1">
                  <a:gsLst>
                    <a:gs pos="0">
                      <a:srgbClr val="CCCCFF"/>
                    </a:gs>
                    <a:gs pos="100000">
                      <a:srgbClr val="FF0000"/>
                    </a:gs>
                  </a:gsLst>
                  <a:lin ang="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AutoShape 28">
                  <a:extLst>
                    <a:ext uri="{FF2B5EF4-FFF2-40B4-BE49-F238E27FC236}">
                      <a16:creationId xmlns:a16="http://schemas.microsoft.com/office/drawing/2014/main" id="{278C8F78-54FF-4377-A07E-69C08B9BDC41}"/>
                    </a:ext>
                  </a:extLst>
                </p:cNvPr>
                <p:cNvSpPr>
                  <a:spLocks noChangeArrowheads="1"/>
                </p:cNvSpPr>
                <p:nvPr/>
              </p:nvSpPr>
              <p:spPr bwMode="auto">
                <a:xfrm rot="1421405">
                  <a:off x="3594" y="1796"/>
                  <a:ext cx="315" cy="100"/>
                </a:xfrm>
                <a:prstGeom prst="rightArrow">
                  <a:avLst>
                    <a:gd name="adj1" fmla="val 50000"/>
                    <a:gd name="adj2" fmla="val 78750"/>
                  </a:avLst>
                </a:prstGeom>
                <a:gradFill rotWithShape="1">
                  <a:gsLst>
                    <a:gs pos="0">
                      <a:srgbClr val="CCCCFF"/>
                    </a:gs>
                    <a:gs pos="100000">
                      <a:srgbClr val="FF0000"/>
                    </a:gs>
                  </a:gsLst>
                  <a:lin ang="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Rectangle 30">
                  <a:extLst>
                    <a:ext uri="{FF2B5EF4-FFF2-40B4-BE49-F238E27FC236}">
                      <a16:creationId xmlns:a16="http://schemas.microsoft.com/office/drawing/2014/main" id="{B8533B12-7E43-4C25-B481-C735B59885EC}"/>
                    </a:ext>
                  </a:extLst>
                </p:cNvPr>
                <p:cNvSpPr>
                  <a:spLocks noChangeArrowheads="1"/>
                </p:cNvSpPr>
                <p:nvPr/>
              </p:nvSpPr>
              <p:spPr bwMode="auto">
                <a:xfrm rot="488563">
                  <a:off x="4168" y="1186"/>
                  <a:ext cx="420"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895" tIns="37948" rIns="75895" bIns="37948"/>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4C1EB2"/>
                      </a:solidFill>
                    </a:rPr>
                    <a:t>裂变</a:t>
                  </a:r>
                  <a:endParaRPr lang="en-US" altLang="zh-CN" b="1" dirty="0">
                    <a:solidFill>
                      <a:srgbClr val="4C1EB2"/>
                    </a:solidFill>
                  </a:endParaRPr>
                </a:p>
              </p:txBody>
            </p:sp>
            <p:sp>
              <p:nvSpPr>
                <p:cNvPr id="29" name="Oval 31">
                  <a:extLst>
                    <a:ext uri="{FF2B5EF4-FFF2-40B4-BE49-F238E27FC236}">
                      <a16:creationId xmlns:a16="http://schemas.microsoft.com/office/drawing/2014/main" id="{4363AE39-6FFC-4472-9EC3-B2B6B2C53F36}"/>
                    </a:ext>
                  </a:extLst>
                </p:cNvPr>
                <p:cNvSpPr>
                  <a:spLocks noChangeArrowheads="1"/>
                </p:cNvSpPr>
                <p:nvPr/>
              </p:nvSpPr>
              <p:spPr bwMode="auto">
                <a:xfrm>
                  <a:off x="4417" y="1325"/>
                  <a:ext cx="368" cy="353"/>
                </a:xfrm>
                <a:prstGeom prst="ellipse">
                  <a:avLst/>
                </a:prstGeom>
                <a:gradFill rotWithShape="1">
                  <a:gsLst>
                    <a:gs pos="0">
                      <a:srgbClr val="00CCFF"/>
                    </a:gs>
                    <a:gs pos="50000">
                      <a:srgbClr val="005E76"/>
                    </a:gs>
                    <a:gs pos="100000">
                      <a:srgbClr val="00CCFF"/>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6" name="Text Box 32">
                <a:extLst>
                  <a:ext uri="{FF2B5EF4-FFF2-40B4-BE49-F238E27FC236}">
                    <a16:creationId xmlns:a16="http://schemas.microsoft.com/office/drawing/2014/main" id="{5FF9C383-5A2E-41C6-8057-93A1DFFBBCCE}"/>
                  </a:ext>
                </a:extLst>
              </p:cNvPr>
              <p:cNvSpPr txBox="1">
                <a:spLocks noChangeArrowheads="1"/>
              </p:cNvSpPr>
              <p:nvPr/>
            </p:nvSpPr>
            <p:spPr bwMode="auto">
              <a:xfrm rot="21111437">
                <a:off x="2696291" y="1940842"/>
                <a:ext cx="803691" cy="37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rgbClr val="003366"/>
                    </a:solidFill>
                  </a:rPr>
                  <a:t>俘获</a:t>
                </a:r>
                <a:endParaRPr lang="en-US" altLang="zh-CN" b="1" dirty="0">
                  <a:solidFill>
                    <a:srgbClr val="003366"/>
                  </a:solidFill>
                </a:endParaRPr>
              </a:p>
            </p:txBody>
          </p:sp>
          <p:sp>
            <p:nvSpPr>
              <p:cNvPr id="7" name="Text Box 33">
                <a:extLst>
                  <a:ext uri="{FF2B5EF4-FFF2-40B4-BE49-F238E27FC236}">
                    <a16:creationId xmlns:a16="http://schemas.microsoft.com/office/drawing/2014/main" id="{8DEE06E7-1404-4CF0-BC75-D0D9D18B4ECB}"/>
                  </a:ext>
                </a:extLst>
              </p:cNvPr>
              <p:cNvSpPr txBox="1">
                <a:spLocks noChangeArrowheads="1"/>
              </p:cNvSpPr>
              <p:nvPr/>
            </p:nvSpPr>
            <p:spPr bwMode="auto">
              <a:xfrm rot="21111437">
                <a:off x="4656915" y="2574936"/>
                <a:ext cx="738288" cy="2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rgbClr val="003366"/>
                    </a:solidFill>
                  </a:rPr>
                  <a:t>熔合</a:t>
                </a:r>
                <a:endParaRPr lang="en-US" altLang="zh-CN" b="1" dirty="0">
                  <a:solidFill>
                    <a:srgbClr val="003366"/>
                  </a:solidFill>
                </a:endParaRPr>
              </a:p>
            </p:txBody>
          </p:sp>
          <p:sp>
            <p:nvSpPr>
              <p:cNvPr id="8" name="Text Box 34">
                <a:extLst>
                  <a:ext uri="{FF2B5EF4-FFF2-40B4-BE49-F238E27FC236}">
                    <a16:creationId xmlns:a16="http://schemas.microsoft.com/office/drawing/2014/main" id="{138073DD-ECF0-43D2-A757-73D40731E760}"/>
                  </a:ext>
                </a:extLst>
              </p:cNvPr>
              <p:cNvSpPr txBox="1">
                <a:spLocks noChangeArrowheads="1"/>
              </p:cNvSpPr>
              <p:nvPr/>
            </p:nvSpPr>
            <p:spPr bwMode="auto">
              <a:xfrm rot="21111437">
                <a:off x="5903107" y="3144506"/>
                <a:ext cx="1157360" cy="31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rgbClr val="003366"/>
                    </a:solidFill>
                  </a:rPr>
                  <a:t>蒸发退激</a:t>
                </a:r>
                <a:endParaRPr lang="en-US" altLang="zh-CN" b="1" dirty="0">
                  <a:solidFill>
                    <a:srgbClr val="003366"/>
                  </a:solidFill>
                </a:endParaRPr>
              </a:p>
            </p:txBody>
          </p:sp>
        </p:grpSp>
        <p:sp>
          <p:nvSpPr>
            <p:cNvPr id="30" name="Text Box 33">
              <a:extLst>
                <a:ext uri="{FF2B5EF4-FFF2-40B4-BE49-F238E27FC236}">
                  <a16:creationId xmlns:a16="http://schemas.microsoft.com/office/drawing/2014/main" id="{1ED763EB-B2F5-4837-85A9-BF3041A8E6C3}"/>
                </a:ext>
              </a:extLst>
            </p:cNvPr>
            <p:cNvSpPr txBox="1">
              <a:spLocks noChangeArrowheads="1"/>
            </p:cNvSpPr>
            <p:nvPr/>
          </p:nvSpPr>
          <p:spPr bwMode="auto">
            <a:xfrm rot="19361202">
              <a:off x="6292548" y="4375663"/>
              <a:ext cx="968410" cy="2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rgbClr val="003366"/>
                  </a:solidFill>
                </a:rPr>
                <a:t>准裂变</a:t>
              </a:r>
              <a:endParaRPr lang="en-US" altLang="zh-CN" b="1" dirty="0">
                <a:solidFill>
                  <a:srgbClr val="003366"/>
                </a:solidFill>
              </a:endParaRPr>
            </a:p>
          </p:txBody>
        </p:sp>
      </p:gr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1" y="3846757"/>
            <a:ext cx="3627372" cy="2953219"/>
          </a:xfrm>
          <a:prstGeom prst="rect">
            <a:avLst/>
          </a:prstGeom>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425" y="3868824"/>
            <a:ext cx="3745771" cy="2894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矩形 35"/>
          <p:cNvSpPr/>
          <p:nvPr/>
        </p:nvSpPr>
        <p:spPr>
          <a:xfrm>
            <a:off x="323588" y="3501481"/>
            <a:ext cx="6274475" cy="307777"/>
          </a:xfrm>
          <a:prstGeom prst="rect">
            <a:avLst/>
          </a:prstGeom>
        </p:spPr>
        <p:txBody>
          <a:bodyPr wrap="none">
            <a:spAutoFit/>
          </a:bodyPr>
          <a:lstStyle/>
          <a:p>
            <a:r>
              <a:rPr lang="en-US" altLang="zh-CN" sz="1400" b="1" dirty="0">
                <a:latin typeface="Times New Roman" panose="02020603050405020304" pitchFamily="18" charset="0"/>
                <a:cs typeface="Times New Roman" pitchFamily="18" charset="0"/>
              </a:rPr>
              <a:t>Peng-Hui Chen et al., Physical Review C 101, 024610 (2020);</a:t>
            </a:r>
            <a:r>
              <a:rPr lang="en-US" altLang="zh-CN" sz="1400" b="1" i="0" u="none" strike="noStrike" baseline="0" dirty="0">
                <a:latin typeface="Times New Roman" panose="02020603050405020304" pitchFamily="18" charset="0"/>
                <a:cs typeface="Times New Roman" panose="02020603050405020304" pitchFamily="18" charset="0"/>
              </a:rPr>
              <a:t> 102, 014621 (2020)</a:t>
            </a:r>
            <a:endParaRPr lang="zh-CN" altLang="en-US" sz="1400" b="1" dirty="0">
              <a:latin typeface="Times New Roman" panose="02020603050405020304" pitchFamily="18" charset="0"/>
              <a:cs typeface="Times New Roman" pitchFamily="18" charset="0"/>
            </a:endParaRPr>
          </a:p>
        </p:txBody>
      </p:sp>
      <p:pic>
        <p:nvPicPr>
          <p:cNvPr id="34" name="图片 33">
            <a:extLst>
              <a:ext uri="{FF2B5EF4-FFF2-40B4-BE49-F238E27FC236}">
                <a16:creationId xmlns:a16="http://schemas.microsoft.com/office/drawing/2014/main" id="{09CDB399-4216-4CD4-B890-89287BE251A8}"/>
              </a:ext>
            </a:extLst>
          </p:cNvPr>
          <p:cNvPicPr>
            <a:picLocks noChangeAspect="1"/>
          </p:cNvPicPr>
          <p:nvPr/>
        </p:nvPicPr>
        <p:blipFill>
          <a:blip r:embed="rId5"/>
          <a:stretch>
            <a:fillRect/>
          </a:stretch>
        </p:blipFill>
        <p:spPr>
          <a:xfrm>
            <a:off x="7497142" y="3367598"/>
            <a:ext cx="4599825" cy="3353877"/>
          </a:xfrm>
          <a:prstGeom prst="rect">
            <a:avLst/>
          </a:prstGeom>
        </p:spPr>
      </p:pic>
      <p:sp>
        <p:nvSpPr>
          <p:cNvPr id="37" name="文本框 36">
            <a:extLst>
              <a:ext uri="{FF2B5EF4-FFF2-40B4-BE49-F238E27FC236}">
                <a16:creationId xmlns:a16="http://schemas.microsoft.com/office/drawing/2014/main" id="{89B006B0-F4DA-4E60-B3E6-C59039B6CE50}"/>
              </a:ext>
            </a:extLst>
          </p:cNvPr>
          <p:cNvSpPr txBox="1"/>
          <p:nvPr/>
        </p:nvSpPr>
        <p:spPr>
          <a:xfrm>
            <a:off x="246194" y="110145"/>
            <a:ext cx="6729959"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2400" b="1" dirty="0">
                <a:solidFill>
                  <a:srgbClr val="C00000"/>
                </a:solidFill>
                <a:latin typeface="黑体" panose="02010609060101010101" pitchFamily="49" charset="-122"/>
                <a:ea typeface="黑体" panose="02010609060101010101" pitchFamily="49" charset="-122"/>
              </a:rPr>
              <a:t>II.</a:t>
            </a:r>
            <a:r>
              <a:rPr lang="zh-CN" altLang="en-US" sz="2400" b="1" dirty="0">
                <a:solidFill>
                  <a:srgbClr val="C00000"/>
                </a:solidFill>
                <a:latin typeface="黑体" panose="02010609060101010101" pitchFamily="49" charset="-122"/>
                <a:ea typeface="黑体" panose="02010609060101010101" pitchFamily="49" charset="-122"/>
              </a:rPr>
              <a:t>超重新核素产生机制研究 </a:t>
            </a:r>
            <a:r>
              <a:rPr lang="en-US" altLang="zh-CN" sz="2400" b="1" dirty="0">
                <a:solidFill>
                  <a:srgbClr val="C00000"/>
                </a:solidFill>
                <a:latin typeface="黑体" panose="02010609060101010101" pitchFamily="49" charset="-122"/>
                <a:ea typeface="黑体" panose="02010609060101010101" pitchFamily="49" charset="-122"/>
              </a:rPr>
              <a:t>(</a:t>
            </a:r>
            <a:r>
              <a:rPr lang="zh-CN" altLang="en-US" sz="2400" b="1" dirty="0">
                <a:solidFill>
                  <a:srgbClr val="C00000"/>
                </a:solidFill>
                <a:latin typeface="黑体" panose="02010609060101010101" pitchFamily="49" charset="-122"/>
                <a:ea typeface="黑体" panose="02010609060101010101" pitchFamily="49" charset="-122"/>
              </a:rPr>
              <a:t>大质量转移反应</a:t>
            </a:r>
            <a:r>
              <a:rPr lang="en-US" altLang="zh-CN" sz="2400" b="1" dirty="0">
                <a:solidFill>
                  <a:srgbClr val="C00000"/>
                </a:solidFill>
                <a:latin typeface="黑体" panose="02010609060101010101" pitchFamily="49" charset="-122"/>
                <a:ea typeface="黑体" panose="02010609060101010101" pitchFamily="49" charset="-122"/>
              </a:rPr>
              <a:t>)</a:t>
            </a:r>
            <a:endParaRPr lang="zh-CN" altLang="en-US" sz="2400" b="1"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7357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CC3809-6A80-46B3-90CF-943112A640B5}"/>
              </a:ext>
            </a:extLst>
          </p:cNvPr>
          <p:cNvPicPr>
            <a:picLocks noChangeAspect="1"/>
          </p:cNvPicPr>
          <p:nvPr/>
        </p:nvPicPr>
        <p:blipFill>
          <a:blip r:embed="rId2"/>
          <a:stretch>
            <a:fillRect/>
          </a:stretch>
        </p:blipFill>
        <p:spPr>
          <a:xfrm>
            <a:off x="262891" y="203216"/>
            <a:ext cx="5721806" cy="1524941"/>
          </a:xfrm>
          <a:prstGeom prst="rect">
            <a:avLst/>
          </a:prstGeom>
        </p:spPr>
      </p:pic>
      <p:pic>
        <p:nvPicPr>
          <p:cNvPr id="5" name="图片 4">
            <a:extLst>
              <a:ext uri="{FF2B5EF4-FFF2-40B4-BE49-F238E27FC236}">
                <a16:creationId xmlns:a16="http://schemas.microsoft.com/office/drawing/2014/main" id="{57FB3F48-763D-4110-9158-B919BC1854EC}"/>
              </a:ext>
            </a:extLst>
          </p:cNvPr>
          <p:cNvPicPr>
            <a:picLocks noChangeAspect="1"/>
          </p:cNvPicPr>
          <p:nvPr/>
        </p:nvPicPr>
        <p:blipFill>
          <a:blip r:embed="rId3"/>
          <a:stretch>
            <a:fillRect/>
          </a:stretch>
        </p:blipFill>
        <p:spPr>
          <a:xfrm>
            <a:off x="262890" y="1797978"/>
            <a:ext cx="3455969" cy="2498149"/>
          </a:xfrm>
          <a:prstGeom prst="rect">
            <a:avLst/>
          </a:prstGeom>
        </p:spPr>
      </p:pic>
      <p:pic>
        <p:nvPicPr>
          <p:cNvPr id="7" name="图片 6">
            <a:extLst>
              <a:ext uri="{FF2B5EF4-FFF2-40B4-BE49-F238E27FC236}">
                <a16:creationId xmlns:a16="http://schemas.microsoft.com/office/drawing/2014/main" id="{1E3E14DF-44DB-4539-93F2-29484A2F2F15}"/>
              </a:ext>
            </a:extLst>
          </p:cNvPr>
          <p:cNvPicPr>
            <a:picLocks noChangeAspect="1"/>
          </p:cNvPicPr>
          <p:nvPr/>
        </p:nvPicPr>
        <p:blipFill>
          <a:blip r:embed="rId4"/>
          <a:stretch>
            <a:fillRect/>
          </a:stretch>
        </p:blipFill>
        <p:spPr>
          <a:xfrm>
            <a:off x="3933022" y="1797979"/>
            <a:ext cx="3983216" cy="2606106"/>
          </a:xfrm>
          <a:prstGeom prst="rect">
            <a:avLst/>
          </a:prstGeom>
        </p:spPr>
      </p:pic>
      <p:pic>
        <p:nvPicPr>
          <p:cNvPr id="9" name="图片 8">
            <a:extLst>
              <a:ext uri="{FF2B5EF4-FFF2-40B4-BE49-F238E27FC236}">
                <a16:creationId xmlns:a16="http://schemas.microsoft.com/office/drawing/2014/main" id="{3361202D-698C-4B00-AF9A-F9DFA6A1A5E8}"/>
              </a:ext>
            </a:extLst>
          </p:cNvPr>
          <p:cNvPicPr>
            <a:picLocks noChangeAspect="1"/>
          </p:cNvPicPr>
          <p:nvPr/>
        </p:nvPicPr>
        <p:blipFill>
          <a:blip r:embed="rId5"/>
          <a:stretch>
            <a:fillRect/>
          </a:stretch>
        </p:blipFill>
        <p:spPr>
          <a:xfrm>
            <a:off x="174678" y="4296127"/>
            <a:ext cx="3544181" cy="2561873"/>
          </a:xfrm>
          <a:prstGeom prst="rect">
            <a:avLst/>
          </a:prstGeom>
        </p:spPr>
      </p:pic>
      <p:pic>
        <p:nvPicPr>
          <p:cNvPr id="11" name="图片 10">
            <a:extLst>
              <a:ext uri="{FF2B5EF4-FFF2-40B4-BE49-F238E27FC236}">
                <a16:creationId xmlns:a16="http://schemas.microsoft.com/office/drawing/2014/main" id="{5145A8F8-FE76-4806-8C93-1333A83E3466}"/>
              </a:ext>
            </a:extLst>
          </p:cNvPr>
          <p:cNvPicPr>
            <a:picLocks noChangeAspect="1"/>
          </p:cNvPicPr>
          <p:nvPr/>
        </p:nvPicPr>
        <p:blipFill>
          <a:blip r:embed="rId6"/>
          <a:stretch>
            <a:fillRect/>
          </a:stretch>
        </p:blipFill>
        <p:spPr>
          <a:xfrm>
            <a:off x="4067230" y="4473907"/>
            <a:ext cx="3983217" cy="2250529"/>
          </a:xfrm>
          <a:prstGeom prst="rect">
            <a:avLst/>
          </a:prstGeom>
        </p:spPr>
      </p:pic>
      <p:pic>
        <p:nvPicPr>
          <p:cNvPr id="13" name="图片 12">
            <a:extLst>
              <a:ext uri="{FF2B5EF4-FFF2-40B4-BE49-F238E27FC236}">
                <a16:creationId xmlns:a16="http://schemas.microsoft.com/office/drawing/2014/main" id="{6B586937-2D81-4E16-BBF2-975A4724F202}"/>
              </a:ext>
            </a:extLst>
          </p:cNvPr>
          <p:cNvPicPr>
            <a:picLocks noChangeAspect="1"/>
          </p:cNvPicPr>
          <p:nvPr/>
        </p:nvPicPr>
        <p:blipFill>
          <a:blip r:embed="rId7"/>
          <a:stretch>
            <a:fillRect/>
          </a:stretch>
        </p:blipFill>
        <p:spPr>
          <a:xfrm>
            <a:off x="7365573" y="133564"/>
            <a:ext cx="4655191" cy="1594593"/>
          </a:xfrm>
          <a:prstGeom prst="rect">
            <a:avLst/>
          </a:prstGeom>
        </p:spPr>
      </p:pic>
      <p:pic>
        <p:nvPicPr>
          <p:cNvPr id="4" name="图片 3">
            <a:extLst>
              <a:ext uri="{FF2B5EF4-FFF2-40B4-BE49-F238E27FC236}">
                <a16:creationId xmlns:a16="http://schemas.microsoft.com/office/drawing/2014/main" id="{4ABE46DC-A1AA-4174-B4A9-A39EF797599A}"/>
              </a:ext>
            </a:extLst>
          </p:cNvPr>
          <p:cNvPicPr>
            <a:picLocks noChangeAspect="1"/>
          </p:cNvPicPr>
          <p:nvPr/>
        </p:nvPicPr>
        <p:blipFill>
          <a:blip r:embed="rId8"/>
          <a:stretch>
            <a:fillRect/>
          </a:stretch>
        </p:blipFill>
        <p:spPr>
          <a:xfrm>
            <a:off x="8050447" y="1775766"/>
            <a:ext cx="3983215" cy="2650532"/>
          </a:xfrm>
          <a:prstGeom prst="rect">
            <a:avLst/>
          </a:prstGeom>
        </p:spPr>
      </p:pic>
      <p:pic>
        <p:nvPicPr>
          <p:cNvPr id="8" name="图片 7">
            <a:extLst>
              <a:ext uri="{FF2B5EF4-FFF2-40B4-BE49-F238E27FC236}">
                <a16:creationId xmlns:a16="http://schemas.microsoft.com/office/drawing/2014/main" id="{283AE26F-3648-4EE1-8EC4-83F960455171}"/>
              </a:ext>
            </a:extLst>
          </p:cNvPr>
          <p:cNvPicPr>
            <a:picLocks noChangeAspect="1"/>
          </p:cNvPicPr>
          <p:nvPr/>
        </p:nvPicPr>
        <p:blipFill>
          <a:blip r:embed="rId9"/>
          <a:stretch>
            <a:fillRect/>
          </a:stretch>
        </p:blipFill>
        <p:spPr>
          <a:xfrm>
            <a:off x="8347838" y="4514108"/>
            <a:ext cx="3544181" cy="2343892"/>
          </a:xfrm>
          <a:prstGeom prst="rect">
            <a:avLst/>
          </a:prstGeom>
        </p:spPr>
      </p:pic>
    </p:spTree>
    <p:extLst>
      <p:ext uri="{BB962C8B-B14F-4D97-AF65-F5344CB8AC3E}">
        <p14:creationId xmlns:p14="http://schemas.microsoft.com/office/powerpoint/2010/main" val="398509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86DF6C-1051-4683-8F8D-4BBEFD0E8C0A}"/>
              </a:ext>
            </a:extLst>
          </p:cNvPr>
          <p:cNvPicPr>
            <a:picLocks noChangeAspect="1"/>
          </p:cNvPicPr>
          <p:nvPr/>
        </p:nvPicPr>
        <p:blipFill>
          <a:blip r:embed="rId2"/>
          <a:stretch>
            <a:fillRect/>
          </a:stretch>
        </p:blipFill>
        <p:spPr>
          <a:xfrm>
            <a:off x="5361349" y="183566"/>
            <a:ext cx="6433582" cy="1785304"/>
          </a:xfrm>
          <a:prstGeom prst="rect">
            <a:avLst/>
          </a:prstGeom>
        </p:spPr>
      </p:pic>
      <p:sp>
        <p:nvSpPr>
          <p:cNvPr id="4" name="文本框 3">
            <a:extLst>
              <a:ext uri="{FF2B5EF4-FFF2-40B4-BE49-F238E27FC236}">
                <a16:creationId xmlns:a16="http://schemas.microsoft.com/office/drawing/2014/main" id="{E8958B89-D26D-4E9E-8546-64322BBC066E}"/>
              </a:ext>
            </a:extLst>
          </p:cNvPr>
          <p:cNvSpPr txBox="1"/>
          <p:nvPr/>
        </p:nvSpPr>
        <p:spPr>
          <a:xfrm>
            <a:off x="70172" y="235130"/>
            <a:ext cx="5419618" cy="461665"/>
          </a:xfrm>
          <a:prstGeom prst="rect">
            <a:avLst/>
          </a:prstGeom>
          <a:noFill/>
        </p:spPr>
        <p:txBody>
          <a:bodyPr wrap="square" rtlCol="0">
            <a:spAutoFit/>
          </a:bodyPr>
          <a:lstStyle/>
          <a:p>
            <a:r>
              <a:rPr lang="zh-CN" altLang="en-US" sz="2400" b="1" dirty="0">
                <a:solidFill>
                  <a:srgbClr val="0070C0"/>
                </a:solidFill>
                <a:latin typeface="华文楷体" panose="02010600040101010101" pitchFamily="2" charset="-122"/>
                <a:ea typeface="华文楷体" panose="02010600040101010101" pitchFamily="2" charset="-122"/>
              </a:rPr>
              <a:t>大质量转移反应中前平衡结团发射研究</a:t>
            </a:r>
          </a:p>
        </p:txBody>
      </p:sp>
      <p:pic>
        <p:nvPicPr>
          <p:cNvPr id="6" name="图片 5">
            <a:extLst>
              <a:ext uri="{FF2B5EF4-FFF2-40B4-BE49-F238E27FC236}">
                <a16:creationId xmlns:a16="http://schemas.microsoft.com/office/drawing/2014/main" id="{602D95A9-1B83-473D-A5B5-16B2814058E7}"/>
              </a:ext>
            </a:extLst>
          </p:cNvPr>
          <p:cNvPicPr>
            <a:picLocks noChangeAspect="1"/>
          </p:cNvPicPr>
          <p:nvPr/>
        </p:nvPicPr>
        <p:blipFill>
          <a:blip r:embed="rId3"/>
          <a:stretch>
            <a:fillRect/>
          </a:stretch>
        </p:blipFill>
        <p:spPr>
          <a:xfrm>
            <a:off x="5333331" y="2143180"/>
            <a:ext cx="6433581" cy="2082485"/>
          </a:xfrm>
          <a:prstGeom prst="rect">
            <a:avLst/>
          </a:prstGeom>
        </p:spPr>
      </p:pic>
      <p:pic>
        <p:nvPicPr>
          <p:cNvPr id="8" name="图片 7">
            <a:extLst>
              <a:ext uri="{FF2B5EF4-FFF2-40B4-BE49-F238E27FC236}">
                <a16:creationId xmlns:a16="http://schemas.microsoft.com/office/drawing/2014/main" id="{0DAED120-05D0-4341-B637-E48BCAF9F41C}"/>
              </a:ext>
            </a:extLst>
          </p:cNvPr>
          <p:cNvPicPr>
            <a:picLocks noChangeAspect="1"/>
          </p:cNvPicPr>
          <p:nvPr/>
        </p:nvPicPr>
        <p:blipFill>
          <a:blip r:embed="rId4"/>
          <a:stretch>
            <a:fillRect/>
          </a:stretch>
        </p:blipFill>
        <p:spPr>
          <a:xfrm>
            <a:off x="5491735" y="4329425"/>
            <a:ext cx="6303196" cy="2345009"/>
          </a:xfrm>
          <a:prstGeom prst="rect">
            <a:avLst/>
          </a:prstGeom>
        </p:spPr>
      </p:pic>
      <p:pic>
        <p:nvPicPr>
          <p:cNvPr id="10" name="图片 9">
            <a:extLst>
              <a:ext uri="{FF2B5EF4-FFF2-40B4-BE49-F238E27FC236}">
                <a16:creationId xmlns:a16="http://schemas.microsoft.com/office/drawing/2014/main" id="{D1E4CF5D-1140-4BB8-97EC-48062A69FB5D}"/>
              </a:ext>
            </a:extLst>
          </p:cNvPr>
          <p:cNvPicPr>
            <a:picLocks noChangeAspect="1"/>
          </p:cNvPicPr>
          <p:nvPr/>
        </p:nvPicPr>
        <p:blipFill>
          <a:blip r:embed="rId5"/>
          <a:stretch>
            <a:fillRect/>
          </a:stretch>
        </p:blipFill>
        <p:spPr>
          <a:xfrm>
            <a:off x="70172" y="735583"/>
            <a:ext cx="5061770" cy="2303035"/>
          </a:xfrm>
          <a:prstGeom prst="rect">
            <a:avLst/>
          </a:prstGeom>
        </p:spPr>
      </p:pic>
      <p:pic>
        <p:nvPicPr>
          <p:cNvPr id="12" name="图片 11">
            <a:extLst>
              <a:ext uri="{FF2B5EF4-FFF2-40B4-BE49-F238E27FC236}">
                <a16:creationId xmlns:a16="http://schemas.microsoft.com/office/drawing/2014/main" id="{D47946B3-248A-4270-BEE0-18CDB9F67527}"/>
              </a:ext>
            </a:extLst>
          </p:cNvPr>
          <p:cNvPicPr>
            <a:picLocks noChangeAspect="1"/>
          </p:cNvPicPr>
          <p:nvPr/>
        </p:nvPicPr>
        <p:blipFill>
          <a:blip r:embed="rId6"/>
          <a:stretch>
            <a:fillRect/>
          </a:stretch>
        </p:blipFill>
        <p:spPr>
          <a:xfrm>
            <a:off x="0" y="3115453"/>
            <a:ext cx="5131942" cy="1595248"/>
          </a:xfrm>
          <a:prstGeom prst="rect">
            <a:avLst/>
          </a:prstGeom>
        </p:spPr>
      </p:pic>
      <p:pic>
        <p:nvPicPr>
          <p:cNvPr id="14" name="图片 13">
            <a:extLst>
              <a:ext uri="{FF2B5EF4-FFF2-40B4-BE49-F238E27FC236}">
                <a16:creationId xmlns:a16="http://schemas.microsoft.com/office/drawing/2014/main" id="{D4A0160E-A829-4677-A5C3-6ED21DF5F754}"/>
              </a:ext>
            </a:extLst>
          </p:cNvPr>
          <p:cNvPicPr>
            <a:picLocks noChangeAspect="1"/>
          </p:cNvPicPr>
          <p:nvPr/>
        </p:nvPicPr>
        <p:blipFill>
          <a:blip r:embed="rId7"/>
          <a:stretch>
            <a:fillRect/>
          </a:stretch>
        </p:blipFill>
        <p:spPr>
          <a:xfrm>
            <a:off x="107880" y="4859677"/>
            <a:ext cx="5065158" cy="1885308"/>
          </a:xfrm>
          <a:prstGeom prst="rect">
            <a:avLst/>
          </a:prstGeom>
        </p:spPr>
      </p:pic>
    </p:spTree>
    <p:extLst>
      <p:ext uri="{BB962C8B-B14F-4D97-AF65-F5344CB8AC3E}">
        <p14:creationId xmlns:p14="http://schemas.microsoft.com/office/powerpoint/2010/main" val="1494266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C3D8AA-5D01-42F0-A37F-51B8F9AB1ED6}"/>
              </a:ext>
            </a:extLst>
          </p:cNvPr>
          <p:cNvPicPr>
            <a:picLocks noChangeAspect="1"/>
          </p:cNvPicPr>
          <p:nvPr/>
        </p:nvPicPr>
        <p:blipFill>
          <a:blip r:embed="rId2"/>
          <a:stretch>
            <a:fillRect/>
          </a:stretch>
        </p:blipFill>
        <p:spPr>
          <a:xfrm>
            <a:off x="5142216" y="139940"/>
            <a:ext cx="6838314" cy="1056999"/>
          </a:xfrm>
          <a:prstGeom prst="rect">
            <a:avLst/>
          </a:prstGeom>
        </p:spPr>
      </p:pic>
      <p:pic>
        <p:nvPicPr>
          <p:cNvPr id="5" name="图片 4">
            <a:extLst>
              <a:ext uri="{FF2B5EF4-FFF2-40B4-BE49-F238E27FC236}">
                <a16:creationId xmlns:a16="http://schemas.microsoft.com/office/drawing/2014/main" id="{A015DD8F-207C-4187-AE2E-D11D0FD21C74}"/>
              </a:ext>
            </a:extLst>
          </p:cNvPr>
          <p:cNvPicPr>
            <a:picLocks noChangeAspect="1"/>
          </p:cNvPicPr>
          <p:nvPr/>
        </p:nvPicPr>
        <p:blipFill>
          <a:blip r:embed="rId3"/>
          <a:stretch>
            <a:fillRect/>
          </a:stretch>
        </p:blipFill>
        <p:spPr>
          <a:xfrm>
            <a:off x="300192" y="1196939"/>
            <a:ext cx="5129701" cy="2552700"/>
          </a:xfrm>
          <a:prstGeom prst="rect">
            <a:avLst/>
          </a:prstGeom>
        </p:spPr>
      </p:pic>
      <p:pic>
        <p:nvPicPr>
          <p:cNvPr id="7" name="图片 6">
            <a:extLst>
              <a:ext uri="{FF2B5EF4-FFF2-40B4-BE49-F238E27FC236}">
                <a16:creationId xmlns:a16="http://schemas.microsoft.com/office/drawing/2014/main" id="{D80C6900-9093-4F40-B170-9675E4DA7514}"/>
              </a:ext>
            </a:extLst>
          </p:cNvPr>
          <p:cNvPicPr>
            <a:picLocks noChangeAspect="1"/>
          </p:cNvPicPr>
          <p:nvPr/>
        </p:nvPicPr>
        <p:blipFill>
          <a:blip r:embed="rId4"/>
          <a:stretch>
            <a:fillRect/>
          </a:stretch>
        </p:blipFill>
        <p:spPr>
          <a:xfrm>
            <a:off x="252567" y="3993490"/>
            <a:ext cx="5048250" cy="2733675"/>
          </a:xfrm>
          <a:prstGeom prst="rect">
            <a:avLst/>
          </a:prstGeom>
        </p:spPr>
      </p:pic>
      <p:pic>
        <p:nvPicPr>
          <p:cNvPr id="9" name="图片 8">
            <a:extLst>
              <a:ext uri="{FF2B5EF4-FFF2-40B4-BE49-F238E27FC236}">
                <a16:creationId xmlns:a16="http://schemas.microsoft.com/office/drawing/2014/main" id="{480DBC76-FD1C-4E1E-BCD9-65AB7D2EC040}"/>
              </a:ext>
            </a:extLst>
          </p:cNvPr>
          <p:cNvPicPr>
            <a:picLocks noChangeAspect="1"/>
          </p:cNvPicPr>
          <p:nvPr/>
        </p:nvPicPr>
        <p:blipFill>
          <a:blip r:embed="rId5"/>
          <a:stretch>
            <a:fillRect/>
          </a:stretch>
        </p:blipFill>
        <p:spPr>
          <a:xfrm>
            <a:off x="6096000" y="1260644"/>
            <a:ext cx="4991100" cy="2571750"/>
          </a:xfrm>
          <a:prstGeom prst="rect">
            <a:avLst/>
          </a:prstGeom>
        </p:spPr>
      </p:pic>
      <p:pic>
        <p:nvPicPr>
          <p:cNvPr id="11" name="图片 10">
            <a:extLst>
              <a:ext uri="{FF2B5EF4-FFF2-40B4-BE49-F238E27FC236}">
                <a16:creationId xmlns:a16="http://schemas.microsoft.com/office/drawing/2014/main" id="{FB1EFB70-C2F9-4AB1-BD25-6A6E6CC5E490}"/>
              </a:ext>
            </a:extLst>
          </p:cNvPr>
          <p:cNvPicPr>
            <a:picLocks noChangeAspect="1"/>
          </p:cNvPicPr>
          <p:nvPr/>
        </p:nvPicPr>
        <p:blipFill>
          <a:blip r:embed="rId6"/>
          <a:stretch>
            <a:fillRect/>
          </a:stretch>
        </p:blipFill>
        <p:spPr>
          <a:xfrm>
            <a:off x="6007840" y="3965335"/>
            <a:ext cx="5167420" cy="2752725"/>
          </a:xfrm>
          <a:prstGeom prst="rect">
            <a:avLst/>
          </a:prstGeom>
        </p:spPr>
      </p:pic>
      <p:sp>
        <p:nvSpPr>
          <p:cNvPr id="12" name="文本框 11">
            <a:extLst>
              <a:ext uri="{FF2B5EF4-FFF2-40B4-BE49-F238E27FC236}">
                <a16:creationId xmlns:a16="http://schemas.microsoft.com/office/drawing/2014/main" id="{E1CCFACF-4241-4D62-96FB-E89E8F5F650F}"/>
              </a:ext>
            </a:extLst>
          </p:cNvPr>
          <p:cNvSpPr txBox="1"/>
          <p:nvPr/>
        </p:nvSpPr>
        <p:spPr>
          <a:xfrm>
            <a:off x="570217" y="382516"/>
            <a:ext cx="4623370" cy="461665"/>
          </a:xfrm>
          <a:prstGeom prst="rect">
            <a:avLst/>
          </a:prstGeom>
          <a:noFill/>
        </p:spPr>
        <p:txBody>
          <a:bodyPr wrap="square" rtlCol="0">
            <a:spAutoFit/>
          </a:bodyPr>
          <a:lstStyle/>
          <a:p>
            <a:r>
              <a:rPr lang="zh-CN" altLang="en-US" sz="2400" b="1" dirty="0">
                <a:solidFill>
                  <a:srgbClr val="002060"/>
                </a:solidFill>
                <a:latin typeface="华文楷体" panose="02010600040101010101" pitchFamily="2" charset="-122"/>
                <a:ea typeface="华文楷体" panose="02010600040101010101" pitchFamily="2" charset="-122"/>
              </a:rPr>
              <a:t>多核子转移反应中结团转移研究</a:t>
            </a:r>
          </a:p>
        </p:txBody>
      </p:sp>
    </p:spTree>
    <p:extLst>
      <p:ext uri="{BB962C8B-B14F-4D97-AF65-F5344CB8AC3E}">
        <p14:creationId xmlns:p14="http://schemas.microsoft.com/office/powerpoint/2010/main" val="254893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F45B38-7797-4612-800F-B2BE4CB1AC9A}"/>
              </a:ext>
            </a:extLst>
          </p:cNvPr>
          <p:cNvSpPr txBox="1"/>
          <p:nvPr/>
        </p:nvSpPr>
        <p:spPr>
          <a:xfrm>
            <a:off x="2527441" y="180828"/>
            <a:ext cx="6164495" cy="707886"/>
          </a:xfrm>
          <a:prstGeom prst="rect">
            <a:avLst/>
          </a:prstGeom>
          <a:noFill/>
        </p:spPr>
        <p:txBody>
          <a:bodyPr wrap="square" rtlCol="0">
            <a:spAutoFit/>
          </a:bodyPr>
          <a:lstStyle/>
          <a:p>
            <a:pPr algn="ctr"/>
            <a:r>
              <a:rPr lang="zh-CN" altLang="en-US" sz="4000" dirty="0">
                <a:latin typeface="华文隶书" panose="02010800040101010101" pitchFamily="2" charset="-122"/>
                <a:ea typeface="华文隶书" panose="02010800040101010101" pitchFamily="2" charset="-122"/>
              </a:rPr>
              <a:t>报告内容</a:t>
            </a:r>
          </a:p>
        </p:txBody>
      </p:sp>
      <p:sp>
        <p:nvSpPr>
          <p:cNvPr id="3" name="文本框 2">
            <a:extLst>
              <a:ext uri="{FF2B5EF4-FFF2-40B4-BE49-F238E27FC236}">
                <a16:creationId xmlns:a16="http://schemas.microsoft.com/office/drawing/2014/main" id="{9205338B-CE9E-4A11-92BC-35F8F867EDD6}"/>
              </a:ext>
            </a:extLst>
          </p:cNvPr>
          <p:cNvSpPr txBox="1"/>
          <p:nvPr/>
        </p:nvSpPr>
        <p:spPr>
          <a:xfrm>
            <a:off x="328411" y="753554"/>
            <a:ext cx="6467666" cy="5622693"/>
          </a:xfrm>
          <a:prstGeom prst="rect">
            <a:avLst/>
          </a:prstGeom>
          <a:noFill/>
        </p:spPr>
        <p:txBody>
          <a:bodyPr wrap="square" rtlCol="0">
            <a:spAutoFit/>
          </a:bodyPr>
          <a:lstStyle/>
          <a:p>
            <a:pPr marL="457200" indent="-457200">
              <a:lnSpc>
                <a:spcPct val="200000"/>
              </a:lnSpc>
              <a:buFont typeface="Wingdings" panose="05000000000000000000" pitchFamily="2" charset="2"/>
              <a:buChar char="Ø"/>
            </a:pPr>
            <a:r>
              <a:rPr lang="zh-CN" altLang="en-US" sz="3200" dirty="0">
                <a:solidFill>
                  <a:srgbClr val="C00000"/>
                </a:solidFill>
                <a:latin typeface="黑体" panose="02010609060101010101" pitchFamily="49" charset="-122"/>
                <a:ea typeface="黑体" panose="02010609060101010101" pitchFamily="49" charset="-122"/>
              </a:rPr>
              <a:t>粤港澳核科学与核技术联盟介绍</a:t>
            </a:r>
            <a:endParaRPr lang="en-US" altLang="zh-CN" sz="3200" dirty="0">
              <a:solidFill>
                <a:srgbClr val="C00000"/>
              </a:solidFill>
              <a:latin typeface="黑体" panose="02010609060101010101" pitchFamily="49" charset="-122"/>
              <a:ea typeface="黑体" panose="02010609060101010101" pitchFamily="49" charset="-122"/>
            </a:endParaRPr>
          </a:p>
          <a:p>
            <a:pPr marL="457200" indent="-457200">
              <a:lnSpc>
                <a:spcPct val="200000"/>
              </a:lnSpc>
              <a:buFont typeface="Wingdings" panose="05000000000000000000" pitchFamily="2" charset="2"/>
              <a:buChar char="Ø"/>
            </a:pPr>
            <a:r>
              <a:rPr lang="zh-CN" altLang="en-US" sz="3200" dirty="0">
                <a:solidFill>
                  <a:srgbClr val="C00000"/>
                </a:solidFill>
                <a:latin typeface="黑体" panose="02010609060101010101" pitchFamily="49" charset="-122"/>
                <a:ea typeface="黑体" panose="02010609060101010101" pitchFamily="49" charset="-122"/>
              </a:rPr>
              <a:t>华南理工大学理论物理团队</a:t>
            </a:r>
            <a:endParaRPr lang="en-US" altLang="zh-CN" sz="3200" dirty="0">
              <a:solidFill>
                <a:srgbClr val="C00000"/>
              </a:solidFill>
              <a:latin typeface="黑体" panose="02010609060101010101" pitchFamily="49" charset="-122"/>
              <a:ea typeface="黑体" panose="02010609060101010101" pitchFamily="49" charset="-122"/>
            </a:endParaRPr>
          </a:p>
          <a:p>
            <a:pPr marL="457200" indent="-457200">
              <a:lnSpc>
                <a:spcPct val="200000"/>
              </a:lnSpc>
              <a:buFont typeface="Wingdings" panose="05000000000000000000" pitchFamily="2" charset="2"/>
              <a:buChar char="Ø"/>
            </a:pPr>
            <a:r>
              <a:rPr lang="zh-CN" altLang="en-US" sz="3200" dirty="0">
                <a:solidFill>
                  <a:srgbClr val="C00000"/>
                </a:solidFill>
                <a:latin typeface="黑体" panose="02010609060101010101" pitchFamily="49" charset="-122"/>
                <a:ea typeface="黑体" panose="02010609060101010101" pitchFamily="49" charset="-122"/>
              </a:rPr>
              <a:t>原子核物理学科和最新成果介绍</a:t>
            </a:r>
            <a:endParaRPr lang="en-US" altLang="zh-CN" sz="3200" dirty="0">
              <a:solidFill>
                <a:srgbClr val="C00000"/>
              </a:solidFill>
              <a:latin typeface="黑体" panose="02010609060101010101" pitchFamily="49" charset="-122"/>
              <a:ea typeface="黑体" panose="02010609060101010101" pitchFamily="49" charset="-122"/>
            </a:endParaRPr>
          </a:p>
          <a:p>
            <a:pPr>
              <a:lnSpc>
                <a:spcPct val="200000"/>
              </a:lnSpc>
            </a:pP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重离子碰撞研究中子星物质状态方程和双中子星并合过程中重元素产生机制</a:t>
            </a:r>
            <a:endParaRPr lang="en-US" altLang="zh-CN" sz="2000" dirty="0">
              <a:solidFill>
                <a:srgbClr val="C00000"/>
              </a:solidFill>
              <a:latin typeface="黑体" panose="02010609060101010101" pitchFamily="49" charset="-122"/>
              <a:ea typeface="黑体" panose="02010609060101010101" pitchFamily="49" charset="-122"/>
            </a:endParaRPr>
          </a:p>
          <a:p>
            <a:pPr marL="457200" indent="-457200">
              <a:lnSpc>
                <a:spcPct val="200000"/>
              </a:lnSpc>
              <a:buFont typeface="Arial" panose="020B0604020202020204" pitchFamily="34" charset="0"/>
              <a:buChar char="•"/>
            </a:pPr>
            <a:r>
              <a:rPr lang="zh-CN" altLang="en-US" sz="2400" dirty="0">
                <a:solidFill>
                  <a:srgbClr val="0070C0"/>
                </a:solidFill>
                <a:latin typeface="黑体" panose="02010609060101010101" pitchFamily="49" charset="-122"/>
                <a:ea typeface="黑体" panose="02010609060101010101" pitchFamily="49" charset="-122"/>
              </a:rPr>
              <a:t>重离子碰撞与中子星物质状态方程</a:t>
            </a:r>
            <a:endParaRPr lang="en-US" altLang="zh-CN" sz="2400" dirty="0">
              <a:solidFill>
                <a:srgbClr val="0070C0"/>
              </a:solidFill>
              <a:latin typeface="黑体" panose="02010609060101010101" pitchFamily="49" charset="-122"/>
              <a:ea typeface="黑体" panose="02010609060101010101" pitchFamily="49" charset="-122"/>
            </a:endParaRPr>
          </a:p>
          <a:p>
            <a:pPr marL="457200" indent="-457200">
              <a:lnSpc>
                <a:spcPct val="200000"/>
              </a:lnSpc>
              <a:buFont typeface="Arial" panose="020B0604020202020204" pitchFamily="34" charset="0"/>
              <a:buChar char="•"/>
            </a:pPr>
            <a:r>
              <a:rPr lang="zh-CN" altLang="en-US" sz="2400" dirty="0">
                <a:solidFill>
                  <a:srgbClr val="0070C0"/>
                </a:solidFill>
                <a:latin typeface="黑体" panose="02010609060101010101" pitchFamily="49" charset="-122"/>
                <a:ea typeface="黑体" panose="02010609060101010101" pitchFamily="49" charset="-122"/>
              </a:rPr>
              <a:t>超重新核素产生机制研究</a:t>
            </a:r>
          </a:p>
        </p:txBody>
      </p:sp>
      <p:pic>
        <p:nvPicPr>
          <p:cNvPr id="4" name="图片 3">
            <a:extLst>
              <a:ext uri="{FF2B5EF4-FFF2-40B4-BE49-F238E27FC236}">
                <a16:creationId xmlns:a16="http://schemas.microsoft.com/office/drawing/2014/main" id="{7DF7F9FB-BD27-44A9-80F5-F2505D61723F}"/>
              </a:ext>
            </a:extLst>
          </p:cNvPr>
          <p:cNvPicPr>
            <a:picLocks noChangeAspect="1"/>
          </p:cNvPicPr>
          <p:nvPr/>
        </p:nvPicPr>
        <p:blipFill>
          <a:blip r:embed="rId2"/>
          <a:stretch>
            <a:fillRect/>
          </a:stretch>
        </p:blipFill>
        <p:spPr>
          <a:xfrm>
            <a:off x="10494972" y="54256"/>
            <a:ext cx="1428688" cy="1427639"/>
          </a:xfrm>
          <a:prstGeom prst="rect">
            <a:avLst/>
          </a:prstGeom>
        </p:spPr>
      </p:pic>
      <p:pic>
        <p:nvPicPr>
          <p:cNvPr id="14" name="图片 13">
            <a:extLst>
              <a:ext uri="{FF2B5EF4-FFF2-40B4-BE49-F238E27FC236}">
                <a16:creationId xmlns:a16="http://schemas.microsoft.com/office/drawing/2014/main" id="{D1D4A4D7-FBC8-49AF-A02B-F44A8088CA49}"/>
              </a:ext>
            </a:extLst>
          </p:cNvPr>
          <p:cNvPicPr/>
          <p:nvPr/>
        </p:nvPicPr>
        <p:blipFill>
          <a:blip r:embed="rId3"/>
          <a:stretch>
            <a:fillRect/>
          </a:stretch>
        </p:blipFill>
        <p:spPr>
          <a:xfrm>
            <a:off x="6652517" y="1608326"/>
            <a:ext cx="5539483" cy="3518477"/>
          </a:xfrm>
          <a:prstGeom prst="rect">
            <a:avLst/>
          </a:prstGeom>
        </p:spPr>
      </p:pic>
    </p:spTree>
    <p:extLst>
      <p:ext uri="{BB962C8B-B14F-4D97-AF65-F5344CB8AC3E}">
        <p14:creationId xmlns:p14="http://schemas.microsoft.com/office/powerpoint/2010/main" val="7898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DC7E82-6EA0-45F1-AA90-F133B78BFE26}"/>
              </a:ext>
            </a:extLst>
          </p:cNvPr>
          <p:cNvSpPr txBox="1"/>
          <p:nvPr/>
        </p:nvSpPr>
        <p:spPr>
          <a:xfrm>
            <a:off x="1679825" y="316199"/>
            <a:ext cx="9971069" cy="523220"/>
          </a:xfrm>
          <a:prstGeom prst="rect">
            <a:avLst/>
          </a:prstGeom>
          <a:noFill/>
        </p:spPr>
        <p:txBody>
          <a:bodyPr wrap="square">
            <a:spAutoFit/>
          </a:bodyPr>
          <a:lstStyle/>
          <a:p>
            <a:r>
              <a:rPr lang="zh-CN" altLang="en-US" sz="2800" b="0" i="0" u="none" strike="noStrike" baseline="0" dirty="0">
                <a:solidFill>
                  <a:srgbClr val="C00000"/>
                </a:solidFill>
                <a:latin typeface="华文琥珀" panose="02010800040101010101" pitchFamily="2" charset="-122"/>
                <a:ea typeface="华文琥珀" panose="02010800040101010101" pitchFamily="2" charset="-122"/>
              </a:rPr>
              <a:t>多维扩散模型 </a:t>
            </a:r>
            <a:r>
              <a:rPr lang="en-US" altLang="zh-CN" sz="2800" b="0" i="0" u="none" strike="noStrike" baseline="0" dirty="0">
                <a:solidFill>
                  <a:srgbClr val="C00000"/>
                </a:solidFill>
                <a:latin typeface="Franklin Gothic Heavy" panose="020B0903020102020204" pitchFamily="34" charset="0"/>
                <a:ea typeface="华文琥珀" panose="02010800040101010101" pitchFamily="2" charset="-122"/>
              </a:rPr>
              <a:t>(Multi-</a:t>
            </a:r>
            <a:r>
              <a:rPr lang="en-US" altLang="zh-CN" sz="2800" b="0" i="0" u="none" strike="noStrike" baseline="0" dirty="0" err="1">
                <a:solidFill>
                  <a:srgbClr val="C00000"/>
                </a:solidFill>
                <a:latin typeface="Franklin Gothic Heavy" panose="020B0903020102020204" pitchFamily="34" charset="0"/>
                <a:ea typeface="华文琥珀" panose="02010800040101010101" pitchFamily="2" charset="-122"/>
              </a:rPr>
              <a:t>Demensional</a:t>
            </a:r>
            <a:r>
              <a:rPr lang="en-US" altLang="zh-CN" sz="2800" b="0" i="0" u="none" strike="noStrike" baseline="0" dirty="0">
                <a:solidFill>
                  <a:srgbClr val="C00000"/>
                </a:solidFill>
                <a:latin typeface="Franklin Gothic Heavy" panose="020B0903020102020204" pitchFamily="34" charset="0"/>
                <a:ea typeface="华文琥珀" panose="02010800040101010101" pitchFamily="2" charset="-122"/>
              </a:rPr>
              <a:t> </a:t>
            </a:r>
            <a:r>
              <a:rPr lang="en-US" altLang="zh-CN" sz="2800" b="0" i="0" u="none" strike="noStrike" baseline="0" dirty="0" err="1">
                <a:solidFill>
                  <a:srgbClr val="C00000"/>
                </a:solidFill>
                <a:latin typeface="Franklin Gothic Heavy" panose="020B0903020102020204" pitchFamily="34" charset="0"/>
                <a:ea typeface="华文琥珀" panose="02010800040101010101" pitchFamily="2" charset="-122"/>
              </a:rPr>
              <a:t>Difussion</a:t>
            </a:r>
            <a:r>
              <a:rPr lang="en-US" altLang="zh-CN" sz="2800" b="0" i="0" u="none" strike="noStrike" baseline="0" dirty="0">
                <a:solidFill>
                  <a:srgbClr val="C00000"/>
                </a:solidFill>
                <a:latin typeface="Franklin Gothic Heavy" panose="020B0903020102020204" pitchFamily="34" charset="0"/>
                <a:ea typeface="华文琥珀" panose="02010800040101010101" pitchFamily="2" charset="-122"/>
              </a:rPr>
              <a:t> Model, MDDM)</a:t>
            </a:r>
            <a:endParaRPr lang="zh-CN" altLang="en-US" sz="2800" dirty="0">
              <a:solidFill>
                <a:srgbClr val="C00000"/>
              </a:solidFill>
              <a:latin typeface="Franklin Gothic Heavy" panose="020B0903020102020204" pitchFamily="34" charset="0"/>
              <a:ea typeface="华文琥珀" panose="02010800040101010101" pitchFamily="2" charset="-122"/>
            </a:endParaRPr>
          </a:p>
        </p:txBody>
      </p:sp>
      <p:pic>
        <p:nvPicPr>
          <p:cNvPr id="5" name="图片 4">
            <a:extLst>
              <a:ext uri="{FF2B5EF4-FFF2-40B4-BE49-F238E27FC236}">
                <a16:creationId xmlns:a16="http://schemas.microsoft.com/office/drawing/2014/main" id="{93AC8ADC-26D0-42F7-BFF6-33B15C008E1F}"/>
              </a:ext>
            </a:extLst>
          </p:cNvPr>
          <p:cNvPicPr>
            <a:picLocks noChangeAspect="1"/>
          </p:cNvPicPr>
          <p:nvPr/>
        </p:nvPicPr>
        <p:blipFill>
          <a:blip r:embed="rId2"/>
          <a:stretch>
            <a:fillRect/>
          </a:stretch>
        </p:blipFill>
        <p:spPr>
          <a:xfrm>
            <a:off x="2447260" y="919664"/>
            <a:ext cx="7636528" cy="3148775"/>
          </a:xfrm>
          <a:prstGeom prst="rect">
            <a:avLst/>
          </a:prstGeom>
        </p:spPr>
      </p:pic>
      <p:pic>
        <p:nvPicPr>
          <p:cNvPr id="7" name="图片 6">
            <a:extLst>
              <a:ext uri="{FF2B5EF4-FFF2-40B4-BE49-F238E27FC236}">
                <a16:creationId xmlns:a16="http://schemas.microsoft.com/office/drawing/2014/main" id="{57193AB5-83DE-42D7-8A9A-AEB319BC27AA}"/>
              </a:ext>
            </a:extLst>
          </p:cNvPr>
          <p:cNvPicPr>
            <a:picLocks noChangeAspect="1"/>
          </p:cNvPicPr>
          <p:nvPr/>
        </p:nvPicPr>
        <p:blipFill>
          <a:blip r:embed="rId3"/>
          <a:stretch>
            <a:fillRect/>
          </a:stretch>
        </p:blipFill>
        <p:spPr>
          <a:xfrm>
            <a:off x="2493525" y="4068439"/>
            <a:ext cx="7543997" cy="2618349"/>
          </a:xfrm>
          <a:prstGeom prst="rect">
            <a:avLst/>
          </a:prstGeom>
        </p:spPr>
      </p:pic>
    </p:spTree>
    <p:extLst>
      <p:ext uri="{BB962C8B-B14F-4D97-AF65-F5344CB8AC3E}">
        <p14:creationId xmlns:p14="http://schemas.microsoft.com/office/powerpoint/2010/main" val="233224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2AE5D-22DE-4878-930F-0F676993548E}"/>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4" name="图片 3">
            <a:extLst>
              <a:ext uri="{FF2B5EF4-FFF2-40B4-BE49-F238E27FC236}">
                <a16:creationId xmlns:a16="http://schemas.microsoft.com/office/drawing/2014/main" id="{96EEF02D-2637-4B7A-9709-049DF3E35D18}"/>
              </a:ext>
            </a:extLst>
          </p:cNvPr>
          <p:cNvPicPr>
            <a:picLocks noChangeAspect="1"/>
          </p:cNvPicPr>
          <p:nvPr/>
        </p:nvPicPr>
        <p:blipFill>
          <a:blip r:embed="rId2"/>
          <a:stretch>
            <a:fillRect/>
          </a:stretch>
        </p:blipFill>
        <p:spPr>
          <a:xfrm>
            <a:off x="395555" y="277403"/>
            <a:ext cx="11553290" cy="6492566"/>
          </a:xfrm>
          <a:prstGeom prst="rect">
            <a:avLst/>
          </a:prstGeom>
        </p:spPr>
      </p:pic>
    </p:spTree>
    <p:extLst>
      <p:ext uri="{BB962C8B-B14F-4D97-AF65-F5344CB8AC3E}">
        <p14:creationId xmlns:p14="http://schemas.microsoft.com/office/powerpoint/2010/main" val="786703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EA39F2-1AC3-4C09-8085-AFC672882013}"/>
              </a:ext>
            </a:extLst>
          </p:cNvPr>
          <p:cNvPicPr>
            <a:picLocks noChangeAspect="1"/>
          </p:cNvPicPr>
          <p:nvPr/>
        </p:nvPicPr>
        <p:blipFill>
          <a:blip r:embed="rId2"/>
          <a:stretch>
            <a:fillRect/>
          </a:stretch>
        </p:blipFill>
        <p:spPr>
          <a:xfrm>
            <a:off x="456638" y="239250"/>
            <a:ext cx="3211236" cy="1774486"/>
          </a:xfrm>
          <a:prstGeom prst="rect">
            <a:avLst/>
          </a:prstGeom>
        </p:spPr>
      </p:pic>
      <p:pic>
        <p:nvPicPr>
          <p:cNvPr id="5" name="图片 4">
            <a:extLst>
              <a:ext uri="{FF2B5EF4-FFF2-40B4-BE49-F238E27FC236}">
                <a16:creationId xmlns:a16="http://schemas.microsoft.com/office/drawing/2014/main" id="{E6A04989-1CCD-4F97-A3C4-DA9460CFAA49}"/>
              </a:ext>
            </a:extLst>
          </p:cNvPr>
          <p:cNvPicPr>
            <a:picLocks noChangeAspect="1"/>
          </p:cNvPicPr>
          <p:nvPr/>
        </p:nvPicPr>
        <p:blipFill>
          <a:blip r:embed="rId3"/>
          <a:stretch>
            <a:fillRect/>
          </a:stretch>
        </p:blipFill>
        <p:spPr>
          <a:xfrm>
            <a:off x="447953" y="2145294"/>
            <a:ext cx="3228605" cy="2203363"/>
          </a:xfrm>
          <a:prstGeom prst="rect">
            <a:avLst/>
          </a:prstGeom>
        </p:spPr>
      </p:pic>
      <p:pic>
        <p:nvPicPr>
          <p:cNvPr id="7" name="图片 6">
            <a:extLst>
              <a:ext uri="{FF2B5EF4-FFF2-40B4-BE49-F238E27FC236}">
                <a16:creationId xmlns:a16="http://schemas.microsoft.com/office/drawing/2014/main" id="{CE0A735C-3166-41C6-AC45-8C7CA1AACFB6}"/>
              </a:ext>
            </a:extLst>
          </p:cNvPr>
          <p:cNvPicPr>
            <a:picLocks noChangeAspect="1"/>
          </p:cNvPicPr>
          <p:nvPr/>
        </p:nvPicPr>
        <p:blipFill>
          <a:blip r:embed="rId4"/>
          <a:stretch>
            <a:fillRect/>
          </a:stretch>
        </p:blipFill>
        <p:spPr>
          <a:xfrm>
            <a:off x="4555145" y="239249"/>
            <a:ext cx="3145336" cy="3120021"/>
          </a:xfrm>
          <a:prstGeom prst="rect">
            <a:avLst/>
          </a:prstGeom>
        </p:spPr>
      </p:pic>
      <p:pic>
        <p:nvPicPr>
          <p:cNvPr id="9" name="图片 8">
            <a:extLst>
              <a:ext uri="{FF2B5EF4-FFF2-40B4-BE49-F238E27FC236}">
                <a16:creationId xmlns:a16="http://schemas.microsoft.com/office/drawing/2014/main" id="{A9DAA3E9-6428-4318-A985-8F03EF7706F3}"/>
              </a:ext>
            </a:extLst>
          </p:cNvPr>
          <p:cNvPicPr>
            <a:picLocks noChangeAspect="1"/>
          </p:cNvPicPr>
          <p:nvPr/>
        </p:nvPicPr>
        <p:blipFill>
          <a:blip r:embed="rId5"/>
          <a:stretch>
            <a:fillRect/>
          </a:stretch>
        </p:blipFill>
        <p:spPr>
          <a:xfrm>
            <a:off x="4433047" y="3436731"/>
            <a:ext cx="3354764" cy="3241028"/>
          </a:xfrm>
          <a:prstGeom prst="rect">
            <a:avLst/>
          </a:prstGeom>
        </p:spPr>
      </p:pic>
      <p:pic>
        <p:nvPicPr>
          <p:cNvPr id="11" name="图片 10">
            <a:extLst>
              <a:ext uri="{FF2B5EF4-FFF2-40B4-BE49-F238E27FC236}">
                <a16:creationId xmlns:a16="http://schemas.microsoft.com/office/drawing/2014/main" id="{4B91997C-68FF-447E-9AE1-9726E550022A}"/>
              </a:ext>
            </a:extLst>
          </p:cNvPr>
          <p:cNvPicPr>
            <a:picLocks noChangeAspect="1"/>
          </p:cNvPicPr>
          <p:nvPr/>
        </p:nvPicPr>
        <p:blipFill>
          <a:blip r:embed="rId6"/>
          <a:stretch>
            <a:fillRect/>
          </a:stretch>
        </p:blipFill>
        <p:spPr>
          <a:xfrm>
            <a:off x="8386762" y="213388"/>
            <a:ext cx="3228606" cy="3171742"/>
          </a:xfrm>
          <a:prstGeom prst="rect">
            <a:avLst/>
          </a:prstGeom>
        </p:spPr>
      </p:pic>
      <p:pic>
        <p:nvPicPr>
          <p:cNvPr id="13" name="图片 12">
            <a:extLst>
              <a:ext uri="{FF2B5EF4-FFF2-40B4-BE49-F238E27FC236}">
                <a16:creationId xmlns:a16="http://schemas.microsoft.com/office/drawing/2014/main" id="{0A69AD1B-8C10-494C-BEE8-B06299EA81C1}"/>
              </a:ext>
            </a:extLst>
          </p:cNvPr>
          <p:cNvPicPr>
            <a:picLocks noChangeAspect="1"/>
          </p:cNvPicPr>
          <p:nvPr/>
        </p:nvPicPr>
        <p:blipFill>
          <a:blip r:embed="rId7"/>
          <a:stretch>
            <a:fillRect/>
          </a:stretch>
        </p:blipFill>
        <p:spPr>
          <a:xfrm>
            <a:off x="8311793" y="3577585"/>
            <a:ext cx="3511307" cy="3241029"/>
          </a:xfrm>
          <a:prstGeom prst="rect">
            <a:avLst/>
          </a:prstGeom>
        </p:spPr>
      </p:pic>
      <p:pic>
        <p:nvPicPr>
          <p:cNvPr id="15" name="图片 14">
            <a:extLst>
              <a:ext uri="{FF2B5EF4-FFF2-40B4-BE49-F238E27FC236}">
                <a16:creationId xmlns:a16="http://schemas.microsoft.com/office/drawing/2014/main" id="{AEBBC73D-5599-4770-8731-662FA1F5EEFF}"/>
              </a:ext>
            </a:extLst>
          </p:cNvPr>
          <p:cNvPicPr>
            <a:picLocks noChangeAspect="1"/>
          </p:cNvPicPr>
          <p:nvPr/>
        </p:nvPicPr>
        <p:blipFill>
          <a:blip r:embed="rId8"/>
          <a:stretch>
            <a:fillRect/>
          </a:stretch>
        </p:blipFill>
        <p:spPr>
          <a:xfrm>
            <a:off x="408895" y="4433299"/>
            <a:ext cx="3378641" cy="2306105"/>
          </a:xfrm>
          <a:prstGeom prst="rect">
            <a:avLst/>
          </a:prstGeom>
        </p:spPr>
      </p:pic>
    </p:spTree>
    <p:extLst>
      <p:ext uri="{BB962C8B-B14F-4D97-AF65-F5344CB8AC3E}">
        <p14:creationId xmlns:p14="http://schemas.microsoft.com/office/powerpoint/2010/main" val="370327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0C6168-C66E-453D-8A64-F6DAFAC72E2C}"/>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3" name="文本框 17">
            <a:extLst>
              <a:ext uri="{FF2B5EF4-FFF2-40B4-BE49-F238E27FC236}">
                <a16:creationId xmlns:a16="http://schemas.microsoft.com/office/drawing/2014/main" id="{A5536B7E-1B58-4379-93F6-307E860DE42D}"/>
              </a:ext>
            </a:extLst>
          </p:cNvPr>
          <p:cNvSpPr txBox="1">
            <a:spLocks noChangeArrowheads="1"/>
          </p:cNvSpPr>
          <p:nvPr/>
        </p:nvSpPr>
        <p:spPr bwMode="auto">
          <a:xfrm>
            <a:off x="258139" y="85232"/>
            <a:ext cx="5285411" cy="6049990"/>
          </a:xfrm>
          <a:prstGeom prst="rect">
            <a:avLst/>
          </a:prstGeom>
          <a:noFill/>
          <a:ln w="9525">
            <a:noFill/>
            <a:miter lim="800000"/>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lang="zh-CN" altLang="en-US" sz="2000" b="1" dirty="0">
                <a:solidFill>
                  <a:srgbClr val="C00000"/>
                </a:solidFill>
                <a:latin typeface="华文楷体" panose="02010600040101010101" pitchFamily="2" charset="-122"/>
                <a:ea typeface="华文楷体" panose="02010600040101010101" pitchFamily="2" charset="-122"/>
              </a:rPr>
              <a:t>理论物理团队人员概况：</a:t>
            </a:r>
            <a:r>
              <a:rPr lang="zh-CN" altLang="en-US" sz="2000" b="1" dirty="0">
                <a:solidFill>
                  <a:prstClr val="black"/>
                </a:solidFill>
                <a:latin typeface="华文楷体" panose="02010600040101010101" pitchFamily="2" charset="-122"/>
                <a:ea typeface="华文楷体" panose="02010600040101010101" pitchFamily="2" charset="-122"/>
              </a:rPr>
              <a:t>团队现有教授</a:t>
            </a:r>
            <a:r>
              <a:rPr lang="en-US" altLang="zh-CN" sz="2000" b="1" dirty="0">
                <a:solidFill>
                  <a:prstClr val="black"/>
                </a:solidFill>
                <a:latin typeface="华文楷体" panose="02010600040101010101" pitchFamily="2" charset="-122"/>
                <a:ea typeface="华文楷体" panose="02010600040101010101" pitchFamily="2" charset="-122"/>
              </a:rPr>
              <a:t>3</a:t>
            </a:r>
            <a:r>
              <a:rPr lang="zh-CN" altLang="en-US" sz="2000" b="1" dirty="0">
                <a:solidFill>
                  <a:prstClr val="black"/>
                </a:solidFill>
                <a:latin typeface="华文楷体" panose="02010600040101010101" pitchFamily="2" charset="-122"/>
                <a:ea typeface="华文楷体" panose="02010600040101010101" pitchFamily="2" charset="-122"/>
              </a:rPr>
              <a:t>人，副教授</a:t>
            </a:r>
            <a:r>
              <a:rPr lang="en-US" altLang="zh-CN" sz="2000" b="1" dirty="0">
                <a:solidFill>
                  <a:prstClr val="black"/>
                </a:solidFill>
                <a:latin typeface="华文楷体" panose="02010600040101010101" pitchFamily="2" charset="-122"/>
                <a:ea typeface="华文楷体" panose="02010600040101010101" pitchFamily="2" charset="-122"/>
              </a:rPr>
              <a:t>6</a:t>
            </a:r>
            <a:r>
              <a:rPr lang="zh-CN" altLang="en-US" sz="2000" b="1" dirty="0">
                <a:solidFill>
                  <a:prstClr val="black"/>
                </a:solidFill>
                <a:latin typeface="华文楷体" panose="02010600040101010101" pitchFamily="2" charset="-122"/>
                <a:ea typeface="华文楷体" panose="02010600040101010101" pitchFamily="2" charset="-122"/>
              </a:rPr>
              <a:t>人，博士后</a:t>
            </a:r>
            <a:r>
              <a:rPr lang="en-US" altLang="zh-CN" sz="2000" b="1" dirty="0">
                <a:solidFill>
                  <a:prstClr val="black"/>
                </a:solidFill>
                <a:latin typeface="华文楷体" panose="02010600040101010101" pitchFamily="2" charset="-122"/>
                <a:ea typeface="华文楷体" panose="02010600040101010101" pitchFamily="2" charset="-122"/>
              </a:rPr>
              <a:t>4</a:t>
            </a:r>
            <a:r>
              <a:rPr lang="zh-CN" altLang="en-US" sz="2000" b="1" dirty="0">
                <a:solidFill>
                  <a:prstClr val="black"/>
                </a:solidFill>
                <a:latin typeface="华文楷体" panose="02010600040101010101" pitchFamily="2" charset="-122"/>
                <a:ea typeface="华文楷体" panose="02010600040101010101" pitchFamily="2" charset="-122"/>
              </a:rPr>
              <a:t>人，博士、硕士研究生约</a:t>
            </a:r>
            <a:r>
              <a:rPr lang="en-US" altLang="zh-CN" sz="2000" b="1" dirty="0">
                <a:solidFill>
                  <a:prstClr val="black"/>
                </a:solidFill>
                <a:latin typeface="华文楷体" panose="02010600040101010101" pitchFamily="2" charset="-122"/>
                <a:ea typeface="华文楷体" panose="02010600040101010101" pitchFamily="2" charset="-122"/>
              </a:rPr>
              <a:t>20</a:t>
            </a:r>
            <a:r>
              <a:rPr lang="zh-CN" altLang="en-US" sz="2000" b="1" dirty="0">
                <a:solidFill>
                  <a:prstClr val="black"/>
                </a:solidFill>
                <a:latin typeface="华文楷体" panose="02010600040101010101" pitchFamily="2" charset="-122"/>
                <a:ea typeface="华文楷体" panose="02010600040101010101" pitchFamily="2" charset="-122"/>
              </a:rPr>
              <a:t>人。</a:t>
            </a:r>
            <a:endParaRPr lang="en-US" altLang="zh-CN" sz="2000" b="1" dirty="0">
              <a:solidFill>
                <a:prstClr val="black"/>
              </a:solidFill>
              <a:latin typeface="华文楷体" panose="02010600040101010101" pitchFamily="2" charset="-122"/>
              <a:ea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rPr>
              <a:t>研究方向：</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原子核物理、重离子碰撞物理</a:t>
            </a:r>
            <a:r>
              <a:rPr lang="zh-CN" altLang="en-US" sz="2000" b="1" dirty="0">
                <a:solidFill>
                  <a:prstClr val="black"/>
                </a:solidFill>
                <a:latin typeface="华文楷体" panose="02010600040101010101" pitchFamily="2" charset="-122"/>
                <a:ea typeface="华文楷体" panose="02010600040101010101" pitchFamily="2" charset="-122"/>
              </a:rPr>
              <a:t>、</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致密星物理、引力物理、黑洞物理</a:t>
            </a:r>
            <a:r>
              <a:rPr lang="zh-CN" altLang="en-US" sz="2000" b="1" dirty="0">
                <a:solidFill>
                  <a:prstClr val="black"/>
                </a:solidFill>
                <a:latin typeface="华文楷体" panose="02010600040101010101" pitchFamily="2" charset="-122"/>
                <a:ea typeface="华文楷体" panose="02010600040101010101" pitchFamily="2" charset="-122"/>
              </a:rPr>
              <a:t>、</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生物物理等</a:t>
            </a:r>
            <a:endPar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rPr>
              <a:t>理论物理学科：</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近</a:t>
            </a:r>
            <a:r>
              <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3</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年来发表</a:t>
            </a:r>
            <a:r>
              <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SCI</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论文</a:t>
            </a:r>
            <a:r>
              <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30</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余篇，主持国家自然科学基金项目，广东省基础与应用基础研究项目等</a:t>
            </a:r>
            <a:r>
              <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10</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余项。理论物理学科入选广东省</a:t>
            </a:r>
            <a:r>
              <a:rPr kumimoji="0" lang="zh-CN" alt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rPr>
              <a:t>“珠江学者”</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设岗学科。</a:t>
            </a:r>
            <a:endPar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rPr>
              <a:t>学术影响和社会服务：</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团队成员担任学术刊物编委、编纂</a:t>
            </a:r>
            <a:r>
              <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中国大百科全书</a:t>
            </a:r>
            <a:r>
              <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a:t>
            </a:r>
            <a:r>
              <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全国科学技术名词</a:t>
            </a:r>
            <a:r>
              <a:rPr kumimoji="0" lang="en-US" altLang="zh-CN"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a:t>
            </a:r>
            <a:r>
              <a:rPr kumimoji="0" lang="zh-CN" altLang="en-US" sz="20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核物理部分内容，主办中俄强相互作用物理国际会议等。</a:t>
            </a:r>
          </a:p>
        </p:txBody>
      </p:sp>
      <p:pic>
        <p:nvPicPr>
          <p:cNvPr id="6" name="图片 5">
            <a:extLst>
              <a:ext uri="{FF2B5EF4-FFF2-40B4-BE49-F238E27FC236}">
                <a16:creationId xmlns:a16="http://schemas.microsoft.com/office/drawing/2014/main" id="{7F24A05C-D7B8-807A-F550-00B4C73DCD86}"/>
              </a:ext>
            </a:extLst>
          </p:cNvPr>
          <p:cNvPicPr>
            <a:picLocks noChangeAspect="1"/>
          </p:cNvPicPr>
          <p:nvPr/>
        </p:nvPicPr>
        <p:blipFill>
          <a:blip r:embed="rId2"/>
          <a:stretch>
            <a:fillRect/>
          </a:stretch>
        </p:blipFill>
        <p:spPr>
          <a:xfrm>
            <a:off x="6038850" y="28578"/>
            <a:ext cx="6089473" cy="3192255"/>
          </a:xfrm>
          <a:prstGeom prst="rect">
            <a:avLst/>
          </a:prstGeom>
        </p:spPr>
      </p:pic>
      <p:pic>
        <p:nvPicPr>
          <p:cNvPr id="8" name="图片 7">
            <a:extLst>
              <a:ext uri="{FF2B5EF4-FFF2-40B4-BE49-F238E27FC236}">
                <a16:creationId xmlns:a16="http://schemas.microsoft.com/office/drawing/2014/main" id="{8CF84A1A-3AAD-AB49-7C74-13DA23957247}"/>
              </a:ext>
            </a:extLst>
          </p:cNvPr>
          <p:cNvPicPr>
            <a:picLocks noChangeAspect="1"/>
          </p:cNvPicPr>
          <p:nvPr/>
        </p:nvPicPr>
        <p:blipFill>
          <a:blip r:embed="rId3"/>
          <a:stretch>
            <a:fillRect/>
          </a:stretch>
        </p:blipFill>
        <p:spPr>
          <a:xfrm>
            <a:off x="6038850" y="3262313"/>
            <a:ext cx="6089473" cy="3529220"/>
          </a:xfrm>
          <a:prstGeom prst="rect">
            <a:avLst/>
          </a:prstGeom>
        </p:spPr>
      </p:pic>
    </p:spTree>
    <p:extLst>
      <p:ext uri="{BB962C8B-B14F-4D97-AF65-F5344CB8AC3E}">
        <p14:creationId xmlns:p14="http://schemas.microsoft.com/office/powerpoint/2010/main" val="2008453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A12F3EC2-12E2-2880-E665-13B2FA9175CD}"/>
              </a:ext>
            </a:extLst>
          </p:cNvPr>
          <p:cNvSpPr>
            <a:spLocks noChangeArrowheads="1"/>
          </p:cNvSpPr>
          <p:nvPr/>
        </p:nvSpPr>
        <p:spPr bwMode="auto">
          <a:xfrm>
            <a:off x="73152" y="-1990"/>
            <a:ext cx="11434706" cy="730251"/>
          </a:xfrm>
          <a:prstGeom prst="rect">
            <a:avLst/>
          </a:prstGeom>
          <a:gradFill rotWithShape="1">
            <a:gsLst>
              <a:gs pos="43000">
                <a:srgbClr val="7A95CA"/>
              </a:gs>
              <a:gs pos="0">
                <a:schemeClr val="bg1"/>
              </a:gs>
              <a:gs pos="100000">
                <a:srgbClr val="003399"/>
              </a:gs>
            </a:gsLst>
            <a:lin ang="0" scaled="1"/>
          </a:gradFill>
          <a:ln>
            <a:noFill/>
          </a:ln>
          <a:effectLst/>
        </p:spPr>
        <p:txBody>
          <a:bodyPr wrap="none" anchor="ctr"/>
          <a:lstStyle/>
          <a:p>
            <a:pPr>
              <a:defRPr/>
            </a:pPr>
            <a:endParaRPr lang="zh-CN" altLang="en-US">
              <a:latin typeface="Calibri" charset="0"/>
              <a:ea typeface="宋体" charset="0"/>
              <a:cs typeface="宋体" charset="0"/>
            </a:endParaRPr>
          </a:p>
        </p:txBody>
      </p:sp>
      <p:sp>
        <p:nvSpPr>
          <p:cNvPr id="3" name="矩形 2">
            <a:extLst>
              <a:ext uri="{FF2B5EF4-FFF2-40B4-BE49-F238E27FC236}">
                <a16:creationId xmlns:a16="http://schemas.microsoft.com/office/drawing/2014/main" id="{581B78D4-FFDB-A316-6447-DBF3C6682224}"/>
              </a:ext>
            </a:extLst>
          </p:cNvPr>
          <p:cNvSpPr>
            <a:spLocks noChangeArrowheads="1"/>
          </p:cNvSpPr>
          <p:nvPr/>
        </p:nvSpPr>
        <p:spPr bwMode="auto">
          <a:xfrm>
            <a:off x="811336" y="19271"/>
            <a:ext cx="10390064" cy="646111"/>
          </a:xfrm>
          <a:prstGeom prst="rect">
            <a:avLst/>
          </a:prstGeom>
          <a:noFill/>
          <a:ln>
            <a:noFill/>
          </a:ln>
          <a:effectLst/>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kumimoji="1" lang="zh-CN" alt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黑体" pitchFamily="49" charset="-122"/>
              </a:rPr>
              <a:t>原子核物理学科和最新成果介绍</a:t>
            </a:r>
          </a:p>
        </p:txBody>
      </p:sp>
      <p:pic>
        <p:nvPicPr>
          <p:cNvPr id="4" name="Picture 38">
            <a:extLst>
              <a:ext uri="{FF2B5EF4-FFF2-40B4-BE49-F238E27FC236}">
                <a16:creationId xmlns:a16="http://schemas.microsoft.com/office/drawing/2014/main" id="{C176B06B-4D20-0DCF-DDC0-6E7A29572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80" y="-6563"/>
            <a:ext cx="849085" cy="790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DD1E91B1-E325-2AAA-5C15-9200D7C7F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163" y="783629"/>
            <a:ext cx="4414837" cy="162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图片 19">
            <a:extLst>
              <a:ext uri="{FF2B5EF4-FFF2-40B4-BE49-F238E27FC236}">
                <a16:creationId xmlns:a16="http://schemas.microsoft.com/office/drawing/2014/main" id="{0E0CB0A1-D35D-3A1C-8894-1759FFB2F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900" y="966984"/>
            <a:ext cx="2357770" cy="1255716"/>
          </a:xfrm>
          <a:prstGeom prst="rect">
            <a:avLst/>
          </a:prstGeom>
        </p:spPr>
      </p:pic>
      <p:sp>
        <p:nvSpPr>
          <p:cNvPr id="24" name="内容占位符 2">
            <a:extLst>
              <a:ext uri="{FF2B5EF4-FFF2-40B4-BE49-F238E27FC236}">
                <a16:creationId xmlns:a16="http://schemas.microsoft.com/office/drawing/2014/main" id="{5AC1A0CA-BCA7-E1C1-751D-EFB915D3AF58}"/>
              </a:ext>
            </a:extLst>
          </p:cNvPr>
          <p:cNvSpPr txBox="1">
            <a:spLocks/>
          </p:cNvSpPr>
          <p:nvPr/>
        </p:nvSpPr>
        <p:spPr>
          <a:xfrm>
            <a:off x="138278" y="1250765"/>
            <a:ext cx="4743451" cy="512504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SzPct val="80000"/>
              <a:buNone/>
            </a:pPr>
            <a:r>
              <a:rPr lang="zh-CN" altLang="en-US" b="1" dirty="0">
                <a:solidFill>
                  <a:srgbClr val="C00000"/>
                </a:solidFill>
                <a:latin typeface="华文楷体" panose="02010600040101010101" pitchFamily="2" charset="-122"/>
                <a:ea typeface="华文楷体" panose="02010600040101010101" pitchFamily="2" charset="-122"/>
              </a:rPr>
              <a:t>研究方向</a:t>
            </a:r>
            <a:endParaRPr lang="en-US" altLang="zh-CN" b="1" dirty="0">
              <a:solidFill>
                <a:srgbClr val="C00000"/>
              </a:solidFill>
              <a:latin typeface="华文楷体" panose="02010600040101010101" pitchFamily="2" charset="-122"/>
              <a:ea typeface="华文楷体" panose="02010600040101010101" pitchFamily="2" charset="-122"/>
            </a:endParaRPr>
          </a:p>
          <a:p>
            <a:pPr marL="706500" indent="-342900">
              <a:lnSpc>
                <a:spcPct val="170000"/>
              </a:lnSpc>
              <a:buSzPct val="60000"/>
              <a:buFont typeface="Wingdings" panose="05000000000000000000" pitchFamily="2" charset="2"/>
              <a:buChar char="Ø"/>
            </a:pPr>
            <a:r>
              <a:rPr lang="zh-CN" altLang="en-US" sz="2600" b="1" dirty="0">
                <a:solidFill>
                  <a:srgbClr val="221BA5"/>
                </a:solidFill>
                <a:latin typeface="黑体" panose="02010609060101010101" pitchFamily="49" charset="-122"/>
                <a:ea typeface="黑体" panose="02010609060101010101" pitchFamily="49" charset="-122"/>
              </a:rPr>
              <a:t>核物质高动量成分的微观研究</a:t>
            </a:r>
            <a:endParaRPr lang="en-US" altLang="zh-CN" sz="2600" b="1" dirty="0">
              <a:solidFill>
                <a:srgbClr val="221BA5"/>
              </a:solidFill>
              <a:latin typeface="黑体" panose="02010609060101010101" pitchFamily="49" charset="-122"/>
              <a:ea typeface="黑体" panose="02010609060101010101" pitchFamily="49" charset="-122"/>
            </a:endParaRPr>
          </a:p>
          <a:p>
            <a:pPr marL="707400" indent="-342900">
              <a:lnSpc>
                <a:spcPct val="170000"/>
              </a:lnSpc>
              <a:buSzPct val="60000"/>
              <a:buFont typeface="Wingdings" panose="05000000000000000000" pitchFamily="2" charset="2"/>
              <a:buChar char="Ø"/>
            </a:pPr>
            <a:r>
              <a:rPr lang="zh-CN" altLang="en-US" sz="2600" b="1" dirty="0">
                <a:solidFill>
                  <a:srgbClr val="221BA5"/>
                </a:solidFill>
                <a:latin typeface="黑体" panose="02010609060101010101" pitchFamily="49" charset="-122"/>
                <a:ea typeface="黑体" panose="02010609060101010101" pitchFamily="49" charset="-122"/>
              </a:rPr>
              <a:t>不稳定原子核的衰变</a:t>
            </a:r>
          </a:p>
          <a:p>
            <a:pPr marL="707400" indent="-342900">
              <a:lnSpc>
                <a:spcPct val="170000"/>
              </a:lnSpc>
              <a:buSzPct val="60000"/>
              <a:buFont typeface="Wingdings" panose="05000000000000000000" pitchFamily="2" charset="2"/>
              <a:buChar char="Ø"/>
            </a:pPr>
            <a:r>
              <a:rPr lang="zh-CN" altLang="en-US" sz="2600" b="1" dirty="0">
                <a:solidFill>
                  <a:srgbClr val="221BA5"/>
                </a:solidFill>
                <a:latin typeface="黑体" panose="02010609060101010101" pitchFamily="49" charset="-122"/>
                <a:ea typeface="黑体" panose="02010609060101010101" pitchFamily="49" charset="-122"/>
              </a:rPr>
              <a:t>中子星物质状态方程</a:t>
            </a:r>
            <a:endParaRPr lang="en-US" altLang="zh-CN" sz="2600" b="1" dirty="0">
              <a:solidFill>
                <a:srgbClr val="221BA5"/>
              </a:solidFill>
              <a:latin typeface="黑体" panose="02010609060101010101" pitchFamily="49" charset="-122"/>
              <a:ea typeface="黑体" panose="02010609060101010101" pitchFamily="49" charset="-122"/>
            </a:endParaRPr>
          </a:p>
          <a:p>
            <a:pPr marL="707400" indent="-342900">
              <a:lnSpc>
                <a:spcPct val="170000"/>
              </a:lnSpc>
              <a:buSzPct val="60000"/>
              <a:buFont typeface="Wingdings" panose="05000000000000000000" pitchFamily="2" charset="2"/>
              <a:buChar char="Ø"/>
            </a:pPr>
            <a:r>
              <a:rPr kumimoji="0" lang="zh-CN" altLang="en-US"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rPr>
              <a:t>重离子碰撞动力学</a:t>
            </a:r>
            <a:endParaRPr kumimoji="0" lang="en-US" altLang="zh-CN"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endParaRPr>
          </a:p>
          <a:p>
            <a:pPr marL="707400" indent="-342900">
              <a:lnSpc>
                <a:spcPct val="170000"/>
              </a:lnSpc>
              <a:buSzPct val="60000"/>
              <a:buFont typeface="Wingdings" panose="05000000000000000000" pitchFamily="2" charset="2"/>
              <a:buChar char="Ø"/>
            </a:pPr>
            <a:r>
              <a:rPr kumimoji="0" lang="zh-CN" altLang="en-US"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rPr>
              <a:t>超子产生和超核形成机制</a:t>
            </a:r>
            <a:endParaRPr kumimoji="0" lang="en-US" altLang="zh-CN"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endParaRPr>
          </a:p>
          <a:p>
            <a:pPr marL="707400" indent="-342900">
              <a:lnSpc>
                <a:spcPct val="170000"/>
              </a:lnSpc>
              <a:buSzPct val="60000"/>
              <a:buFont typeface="Wingdings" panose="05000000000000000000" pitchFamily="2" charset="2"/>
              <a:buChar char="Ø"/>
            </a:pPr>
            <a:r>
              <a:rPr kumimoji="0" lang="zh-CN" altLang="en-US"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rPr>
              <a:t>新元素</a:t>
            </a:r>
            <a:r>
              <a:rPr kumimoji="0" lang="en-US" altLang="zh-CN"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rPr>
              <a:t>(</a:t>
            </a:r>
            <a:r>
              <a:rPr kumimoji="0" lang="zh-CN" altLang="en-US"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rPr>
              <a:t>超重原子核</a:t>
            </a:r>
            <a:r>
              <a:rPr kumimoji="0" lang="en-US" altLang="zh-CN"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rPr>
              <a:t>)</a:t>
            </a:r>
            <a:r>
              <a:rPr kumimoji="0" lang="zh-CN" altLang="en-US"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rPr>
              <a:t>产生机理</a:t>
            </a:r>
            <a:endParaRPr kumimoji="0" lang="en-US" altLang="zh-CN" sz="2600" b="1" i="0" u="none" strike="noStrike" kern="1200" cap="none" spc="0" normalizeH="0" baseline="0" noProof="0" dirty="0">
              <a:ln>
                <a:noFill/>
              </a:ln>
              <a:solidFill>
                <a:srgbClr val="221BA5"/>
              </a:solidFill>
              <a:effectLst/>
              <a:uLnTx/>
              <a:uFillTx/>
              <a:latin typeface="黑体" panose="02010609060101010101" pitchFamily="49" charset="-122"/>
              <a:ea typeface="黑体" panose="02010609060101010101" pitchFamily="49" charset="-122"/>
            </a:endParaRPr>
          </a:p>
          <a:p>
            <a:pPr marL="707400" indent="-342900">
              <a:lnSpc>
                <a:spcPct val="170000"/>
              </a:lnSpc>
              <a:buSzPct val="60000"/>
              <a:buFont typeface="Wingdings" panose="05000000000000000000" pitchFamily="2" charset="2"/>
              <a:buChar char="Ø"/>
            </a:pPr>
            <a:r>
              <a:rPr lang="zh-CN" altLang="en-US" sz="2600" b="1" dirty="0">
                <a:solidFill>
                  <a:srgbClr val="221BA5"/>
                </a:solidFill>
                <a:latin typeface="黑体" panose="02010609060101010101" pitchFamily="49" charset="-122"/>
                <a:ea typeface="黑体" panose="02010609060101010101" pitchFamily="49" charset="-122"/>
              </a:rPr>
              <a:t>强子介质效应</a:t>
            </a:r>
            <a:endParaRPr lang="en-US" altLang="zh-CN" sz="2600" b="1" dirty="0">
              <a:solidFill>
                <a:srgbClr val="221BA5"/>
              </a:solidFill>
              <a:latin typeface="黑体" panose="02010609060101010101" pitchFamily="49" charset="-122"/>
              <a:ea typeface="黑体" panose="02010609060101010101" pitchFamily="49" charset="-122"/>
            </a:endParaRPr>
          </a:p>
        </p:txBody>
      </p:sp>
      <p:pic>
        <p:nvPicPr>
          <p:cNvPr id="25" name="Picture 2">
            <a:extLst>
              <a:ext uri="{FF2B5EF4-FFF2-40B4-BE49-F238E27FC236}">
                <a16:creationId xmlns:a16="http://schemas.microsoft.com/office/drawing/2014/main" id="{CFBA4CEF-6737-CB41-5DC5-10C320283B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841"/>
          <a:stretch/>
        </p:blipFill>
        <p:spPr bwMode="auto">
          <a:xfrm>
            <a:off x="5324476" y="2538414"/>
            <a:ext cx="6795990" cy="4300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43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8AEA934-AB56-4E76-AE81-3A67B9BC749E}"/>
              </a:ext>
            </a:extLst>
          </p:cNvPr>
          <p:cNvSpPr>
            <a:spLocks noGrp="1"/>
          </p:cNvSpPr>
          <p:nvPr>
            <p:ph type="sldNum" sz="quarter" idx="12"/>
          </p:nvPr>
        </p:nvSpPr>
        <p:spPr/>
        <p:txBody>
          <a:bodyPr/>
          <a:lstStyle/>
          <a:p>
            <a:fld id="{74390403-B433-4660-A870-373A28470B59}" type="slidenum">
              <a:rPr lang="zh-CN" altLang="en-US" smtClean="0"/>
              <a:t>6</a:t>
            </a:fld>
            <a:endParaRPr lang="zh-CN" altLang="en-US"/>
          </a:p>
        </p:txBody>
      </p:sp>
      <p:pic>
        <p:nvPicPr>
          <p:cNvPr id="3" name="图片 2">
            <a:extLst>
              <a:ext uri="{FF2B5EF4-FFF2-40B4-BE49-F238E27FC236}">
                <a16:creationId xmlns:a16="http://schemas.microsoft.com/office/drawing/2014/main" id="{AA7183BF-F62D-499E-93FC-983D76DAEA1D}"/>
              </a:ext>
            </a:extLst>
          </p:cNvPr>
          <p:cNvPicPr>
            <a:picLocks noChangeAspect="1"/>
          </p:cNvPicPr>
          <p:nvPr/>
        </p:nvPicPr>
        <p:blipFill>
          <a:blip r:embed="rId2"/>
          <a:stretch>
            <a:fillRect/>
          </a:stretch>
        </p:blipFill>
        <p:spPr>
          <a:xfrm>
            <a:off x="2454965" y="0"/>
            <a:ext cx="7131417" cy="1606633"/>
          </a:xfrm>
          <a:prstGeom prst="rect">
            <a:avLst/>
          </a:prstGeom>
        </p:spPr>
      </p:pic>
      <p:pic>
        <p:nvPicPr>
          <p:cNvPr id="4" name="图片 3">
            <a:extLst>
              <a:ext uri="{FF2B5EF4-FFF2-40B4-BE49-F238E27FC236}">
                <a16:creationId xmlns:a16="http://schemas.microsoft.com/office/drawing/2014/main" id="{8CACF4B4-F2FA-4010-9B6C-DD3A0650679D}"/>
              </a:ext>
            </a:extLst>
          </p:cNvPr>
          <p:cNvPicPr>
            <a:picLocks noChangeAspect="1"/>
          </p:cNvPicPr>
          <p:nvPr/>
        </p:nvPicPr>
        <p:blipFill>
          <a:blip r:embed="rId3"/>
          <a:stretch>
            <a:fillRect/>
          </a:stretch>
        </p:blipFill>
        <p:spPr>
          <a:xfrm>
            <a:off x="10499681" y="0"/>
            <a:ext cx="1708238" cy="2140060"/>
          </a:xfrm>
          <a:prstGeom prst="rect">
            <a:avLst/>
          </a:prstGeom>
        </p:spPr>
      </p:pic>
      <p:pic>
        <p:nvPicPr>
          <p:cNvPr id="5" name="图片 4">
            <a:extLst>
              <a:ext uri="{FF2B5EF4-FFF2-40B4-BE49-F238E27FC236}">
                <a16:creationId xmlns:a16="http://schemas.microsoft.com/office/drawing/2014/main" id="{4E8FBCAE-E3FC-41BF-A220-E025AC160714}"/>
              </a:ext>
            </a:extLst>
          </p:cNvPr>
          <p:cNvPicPr>
            <a:picLocks noChangeAspect="1"/>
          </p:cNvPicPr>
          <p:nvPr/>
        </p:nvPicPr>
        <p:blipFill>
          <a:blip r:embed="rId4"/>
          <a:stretch>
            <a:fillRect/>
          </a:stretch>
        </p:blipFill>
        <p:spPr>
          <a:xfrm>
            <a:off x="0" y="1747088"/>
            <a:ext cx="5216841" cy="2308078"/>
          </a:xfrm>
          <a:prstGeom prst="rect">
            <a:avLst/>
          </a:prstGeom>
        </p:spPr>
      </p:pic>
      <p:pic>
        <p:nvPicPr>
          <p:cNvPr id="6" name="图片 5">
            <a:extLst>
              <a:ext uri="{FF2B5EF4-FFF2-40B4-BE49-F238E27FC236}">
                <a16:creationId xmlns:a16="http://schemas.microsoft.com/office/drawing/2014/main" id="{A2642682-E2C5-4F1E-810F-6F13F73928DF}"/>
              </a:ext>
            </a:extLst>
          </p:cNvPr>
          <p:cNvPicPr>
            <a:picLocks noChangeAspect="1"/>
          </p:cNvPicPr>
          <p:nvPr/>
        </p:nvPicPr>
        <p:blipFill>
          <a:blip r:embed="rId5"/>
          <a:stretch>
            <a:fillRect/>
          </a:stretch>
        </p:blipFill>
        <p:spPr>
          <a:xfrm>
            <a:off x="0" y="4321552"/>
            <a:ext cx="5571928" cy="2497298"/>
          </a:xfrm>
          <a:prstGeom prst="rect">
            <a:avLst/>
          </a:prstGeom>
        </p:spPr>
      </p:pic>
      <p:pic>
        <p:nvPicPr>
          <p:cNvPr id="7" name="图片 6">
            <a:extLst>
              <a:ext uri="{FF2B5EF4-FFF2-40B4-BE49-F238E27FC236}">
                <a16:creationId xmlns:a16="http://schemas.microsoft.com/office/drawing/2014/main" id="{AC528A83-19E7-42CA-A067-76D9F09E4C2D}"/>
              </a:ext>
            </a:extLst>
          </p:cNvPr>
          <p:cNvPicPr>
            <a:picLocks noChangeAspect="1"/>
          </p:cNvPicPr>
          <p:nvPr/>
        </p:nvPicPr>
        <p:blipFill>
          <a:blip r:embed="rId6"/>
          <a:stretch>
            <a:fillRect/>
          </a:stretch>
        </p:blipFill>
        <p:spPr>
          <a:xfrm>
            <a:off x="6020673" y="2224341"/>
            <a:ext cx="5830412" cy="2100910"/>
          </a:xfrm>
          <a:prstGeom prst="rect">
            <a:avLst/>
          </a:prstGeom>
        </p:spPr>
      </p:pic>
    </p:spTree>
    <p:extLst>
      <p:ext uri="{BB962C8B-B14F-4D97-AF65-F5344CB8AC3E}">
        <p14:creationId xmlns:p14="http://schemas.microsoft.com/office/powerpoint/2010/main" val="389383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2"/>
          <p:cNvGrpSpPr>
            <a:grpSpLocks/>
          </p:cNvGrpSpPr>
          <p:nvPr/>
        </p:nvGrpSpPr>
        <p:grpSpPr bwMode="auto">
          <a:xfrm>
            <a:off x="399060" y="3687653"/>
            <a:ext cx="1895064" cy="2266968"/>
            <a:chOff x="3696" y="1488"/>
            <a:chExt cx="816" cy="960"/>
          </a:xfrm>
        </p:grpSpPr>
        <p:graphicFrame>
          <p:nvGraphicFramePr>
            <p:cNvPr id="9" name="Object 13"/>
            <p:cNvGraphicFramePr>
              <a:graphicFrameLocks noChangeAspect="1"/>
            </p:cNvGraphicFramePr>
            <p:nvPr/>
          </p:nvGraphicFramePr>
          <p:xfrm>
            <a:off x="3696" y="2050"/>
            <a:ext cx="144" cy="129"/>
          </p:xfrm>
          <a:graphic>
            <a:graphicData uri="http://schemas.openxmlformats.org/presentationml/2006/ole">
              <mc:AlternateContent xmlns:mc="http://schemas.openxmlformats.org/markup-compatibility/2006">
                <mc:Choice xmlns:v="urn:schemas-microsoft-com:vml" Requires="v">
                  <p:oleObj spid="_x0000_s1143" name="CorelDRAW" r:id="rId3" imgW="481263" imgH="433137" progId="">
                    <p:embed/>
                  </p:oleObj>
                </mc:Choice>
                <mc:Fallback>
                  <p:oleObj name="CorelDRAW" r:id="rId3" imgW="481263" imgH="433137" progId="">
                    <p:embed/>
                    <p:pic>
                      <p:nvPicPr>
                        <p:cNvPr id="9"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050"/>
                          <a:ext cx="144"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 name="Object 14"/>
            <p:cNvGraphicFramePr>
              <a:graphicFrameLocks noChangeAspect="1"/>
            </p:cNvGraphicFramePr>
            <p:nvPr/>
          </p:nvGraphicFramePr>
          <p:xfrm>
            <a:off x="4176" y="2064"/>
            <a:ext cx="148" cy="140"/>
          </p:xfrm>
          <a:graphic>
            <a:graphicData uri="http://schemas.openxmlformats.org/presentationml/2006/ole">
              <mc:AlternateContent xmlns:mc="http://schemas.openxmlformats.org/markup-compatibility/2006">
                <mc:Choice xmlns:v="urn:schemas-microsoft-com:vml" Requires="v">
                  <p:oleObj spid="_x0000_s1144" name="CorelDRAW" r:id="rId5" imgW="471160" imgH="443240" progId="">
                    <p:embed/>
                  </p:oleObj>
                </mc:Choice>
                <mc:Fallback>
                  <p:oleObj name="CorelDRAW" r:id="rId5" imgW="471160" imgH="443240" progId="">
                    <p:embed/>
                    <p:pic>
                      <p:nvPicPr>
                        <p:cNvPr id="1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2064"/>
                          <a:ext cx="148"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 name="Object 15"/>
            <p:cNvGraphicFramePr>
              <a:graphicFrameLocks noChangeAspect="1"/>
            </p:cNvGraphicFramePr>
            <p:nvPr/>
          </p:nvGraphicFramePr>
          <p:xfrm>
            <a:off x="3936" y="2274"/>
            <a:ext cx="166" cy="174"/>
          </p:xfrm>
          <a:graphic>
            <a:graphicData uri="http://schemas.openxmlformats.org/presentationml/2006/ole">
              <mc:AlternateContent xmlns:mc="http://schemas.openxmlformats.org/markup-compatibility/2006">
                <mc:Choice xmlns:v="urn:schemas-microsoft-com:vml" Requires="v">
                  <p:oleObj spid="_x0000_s1145" name="CorelDRAW" r:id="rId7" imgW="446843" imgH="467557" progId="">
                    <p:embed/>
                  </p:oleObj>
                </mc:Choice>
                <mc:Fallback>
                  <p:oleObj name="CorelDRAW" r:id="rId7" imgW="446843" imgH="467557" progId="">
                    <p:embed/>
                    <p:pic>
                      <p:nvPicPr>
                        <p:cNvPr id="11"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6" y="2274"/>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 name="Object 16"/>
            <p:cNvGraphicFramePr>
              <a:graphicFrameLocks noChangeAspect="1"/>
            </p:cNvGraphicFramePr>
            <p:nvPr/>
          </p:nvGraphicFramePr>
          <p:xfrm>
            <a:off x="3888" y="1927"/>
            <a:ext cx="225" cy="185"/>
          </p:xfrm>
          <a:graphic>
            <a:graphicData uri="http://schemas.openxmlformats.org/presentationml/2006/ole">
              <mc:AlternateContent xmlns:mc="http://schemas.openxmlformats.org/markup-compatibility/2006">
                <mc:Choice xmlns:v="urn:schemas-microsoft-com:vml" Requires="v">
                  <p:oleObj spid="_x0000_s1146" name="CorelDRAW" r:id="rId9" imgW="501209" imgH="413191" progId="">
                    <p:embed/>
                  </p:oleObj>
                </mc:Choice>
                <mc:Fallback>
                  <p:oleObj name="CorelDRAW" r:id="rId9" imgW="501209" imgH="413191" progId="">
                    <p:embed/>
                    <p:pic>
                      <p:nvPicPr>
                        <p:cNvPr id="12"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8" y="1927"/>
                          <a:ext cx="225"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3" name="Object 17"/>
            <p:cNvGraphicFramePr>
              <a:graphicFrameLocks noChangeAspect="1"/>
            </p:cNvGraphicFramePr>
            <p:nvPr/>
          </p:nvGraphicFramePr>
          <p:xfrm>
            <a:off x="3744" y="1824"/>
            <a:ext cx="83" cy="82"/>
          </p:xfrm>
          <a:graphic>
            <a:graphicData uri="http://schemas.openxmlformats.org/presentationml/2006/ole">
              <mc:AlternateContent xmlns:mc="http://schemas.openxmlformats.org/markup-compatibility/2006">
                <mc:Choice xmlns:v="urn:schemas-microsoft-com:vml" Requires="v">
                  <p:oleObj spid="_x0000_s1147" name="CorelDRAW" r:id="rId11" imgW="228600" imgH="228600" progId="">
                    <p:embed/>
                  </p:oleObj>
                </mc:Choice>
                <mc:Fallback>
                  <p:oleObj name="CorelDRAW" r:id="rId11" imgW="228600" imgH="228600" progId="">
                    <p:embed/>
                    <p:pic>
                      <p:nvPicPr>
                        <p:cNvPr id="13"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4" y="1824"/>
                          <a:ext cx="83" cy="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4" name="Object 18"/>
            <p:cNvGraphicFramePr>
              <a:graphicFrameLocks noChangeAspect="1"/>
            </p:cNvGraphicFramePr>
            <p:nvPr/>
          </p:nvGraphicFramePr>
          <p:xfrm>
            <a:off x="4032" y="1728"/>
            <a:ext cx="82" cy="83"/>
          </p:xfrm>
          <a:graphic>
            <a:graphicData uri="http://schemas.openxmlformats.org/presentationml/2006/ole">
              <mc:AlternateContent xmlns:mc="http://schemas.openxmlformats.org/markup-compatibility/2006">
                <mc:Choice xmlns:v="urn:schemas-microsoft-com:vml" Requires="v">
                  <p:oleObj spid="_x0000_s1148" name="CorelDRAW" r:id="rId13" imgW="228600" imgH="228600" progId="">
                    <p:embed/>
                  </p:oleObj>
                </mc:Choice>
                <mc:Fallback>
                  <p:oleObj name="CorelDRAW" r:id="rId13" imgW="228600" imgH="228600" progId="">
                    <p:embed/>
                    <p:pic>
                      <p:nvPicPr>
                        <p:cNvPr id="14"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2" y="1728"/>
                          <a:ext cx="82" cy="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5" name="Line 19"/>
            <p:cNvSpPr>
              <a:spLocks noChangeShapeType="1"/>
            </p:cNvSpPr>
            <p:nvPr/>
          </p:nvSpPr>
          <p:spPr bwMode="auto">
            <a:xfrm flipV="1">
              <a:off x="4128" y="1488"/>
              <a:ext cx="19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Arial" charset="0"/>
                <a:buNone/>
                <a:defRPr/>
              </a:pPr>
              <a:endParaRPr lang="zh-CN" altLang="en-US">
                <a:effectLst>
                  <a:outerShdw blurRad="38100" dist="38100" dir="2700000" algn="tl">
                    <a:srgbClr val="000000">
                      <a:alpha val="43137"/>
                    </a:srgbClr>
                  </a:outerShdw>
                </a:effectLst>
                <a:latin typeface="Arial" charset="0"/>
                <a:ea typeface="宋体" charset="0"/>
              </a:endParaRPr>
            </a:p>
          </p:txBody>
        </p:sp>
        <p:sp>
          <p:nvSpPr>
            <p:cNvPr id="16" name="Line 20"/>
            <p:cNvSpPr>
              <a:spLocks noChangeShapeType="1"/>
            </p:cNvSpPr>
            <p:nvPr/>
          </p:nvSpPr>
          <p:spPr bwMode="auto">
            <a:xfrm flipV="1">
              <a:off x="4080" y="1824"/>
              <a:ext cx="28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Arial" charset="0"/>
                <a:buNone/>
                <a:defRPr/>
              </a:pPr>
              <a:endParaRPr lang="zh-CN" altLang="en-US">
                <a:effectLst>
                  <a:outerShdw blurRad="38100" dist="38100" dir="2700000" algn="tl">
                    <a:srgbClr val="000000">
                      <a:alpha val="43137"/>
                    </a:srgbClr>
                  </a:outerShdw>
                </a:effectLst>
                <a:latin typeface="Arial" charset="0"/>
                <a:ea typeface="宋体" charset="0"/>
              </a:endParaRPr>
            </a:p>
          </p:txBody>
        </p:sp>
        <p:sp>
          <p:nvSpPr>
            <p:cNvPr id="17" name="Line 21"/>
            <p:cNvSpPr>
              <a:spLocks noChangeShapeType="1"/>
            </p:cNvSpPr>
            <p:nvPr/>
          </p:nvSpPr>
          <p:spPr bwMode="auto">
            <a:xfrm flipV="1">
              <a:off x="4128" y="2304"/>
              <a:ext cx="384"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Arial" charset="0"/>
                <a:buNone/>
                <a:defRPr/>
              </a:pPr>
              <a:endParaRPr lang="zh-CN" altLang="en-US">
                <a:effectLst>
                  <a:outerShdw blurRad="38100" dist="38100" dir="2700000" algn="tl">
                    <a:srgbClr val="000000">
                      <a:alpha val="43137"/>
                    </a:srgbClr>
                  </a:outerShdw>
                </a:effectLst>
                <a:latin typeface="Arial" charset="0"/>
                <a:ea typeface="宋体" charset="0"/>
              </a:endParaRPr>
            </a:p>
          </p:txBody>
        </p:sp>
        <p:sp>
          <p:nvSpPr>
            <p:cNvPr id="18" name="Line 22"/>
            <p:cNvSpPr>
              <a:spLocks noChangeShapeType="1"/>
            </p:cNvSpPr>
            <p:nvPr/>
          </p:nvSpPr>
          <p:spPr bwMode="auto">
            <a:xfrm flipV="1">
              <a:off x="4272" y="1920"/>
              <a:ext cx="14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Arial" charset="0"/>
                <a:buNone/>
                <a:defRPr/>
              </a:pPr>
              <a:endParaRPr lang="zh-CN" altLang="en-US">
                <a:effectLst>
                  <a:outerShdw blurRad="38100" dist="38100" dir="2700000" algn="tl">
                    <a:srgbClr val="000000">
                      <a:alpha val="43137"/>
                    </a:srgbClr>
                  </a:outerShdw>
                </a:effectLst>
                <a:latin typeface="Arial" charset="0"/>
                <a:ea typeface="宋体" charset="0"/>
              </a:endParaRPr>
            </a:p>
          </p:txBody>
        </p:sp>
        <p:sp>
          <p:nvSpPr>
            <p:cNvPr id="19" name="Line 23"/>
            <p:cNvSpPr>
              <a:spLocks noChangeShapeType="1"/>
            </p:cNvSpPr>
            <p:nvPr/>
          </p:nvSpPr>
          <p:spPr bwMode="auto">
            <a:xfrm>
              <a:off x="3840" y="1872"/>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Arial" charset="0"/>
                <a:buNone/>
                <a:defRPr/>
              </a:pPr>
              <a:endParaRPr lang="zh-CN" altLang="en-US">
                <a:effectLst>
                  <a:outerShdw blurRad="38100" dist="38100" dir="2700000" algn="tl">
                    <a:srgbClr val="000000">
                      <a:alpha val="43137"/>
                    </a:srgbClr>
                  </a:outerShdw>
                </a:effectLst>
                <a:latin typeface="Arial" charset="0"/>
                <a:ea typeface="宋体" charset="0"/>
              </a:endParaRPr>
            </a:p>
          </p:txBody>
        </p:sp>
        <p:sp>
          <p:nvSpPr>
            <p:cNvPr id="20" name="Line 24"/>
            <p:cNvSpPr>
              <a:spLocks noChangeShapeType="1"/>
            </p:cNvSpPr>
            <p:nvPr/>
          </p:nvSpPr>
          <p:spPr bwMode="auto">
            <a:xfrm>
              <a:off x="3840" y="2160"/>
              <a:ext cx="24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Arial" charset="0"/>
                <a:buNone/>
                <a:defRPr/>
              </a:pPr>
              <a:endParaRPr lang="zh-CN" altLang="en-US">
                <a:effectLst>
                  <a:outerShdw blurRad="38100" dist="38100" dir="2700000" algn="tl">
                    <a:srgbClr val="000000">
                      <a:alpha val="43137"/>
                    </a:srgbClr>
                  </a:outerShdw>
                </a:effectLst>
                <a:latin typeface="Arial" charset="0"/>
                <a:ea typeface="宋体" charset="0"/>
              </a:endParaRPr>
            </a:p>
          </p:txBody>
        </p:sp>
      </p:grpSp>
      <p:graphicFrame>
        <p:nvGraphicFramePr>
          <p:cNvPr id="21" name="Object 11"/>
          <p:cNvGraphicFramePr>
            <a:graphicFrameLocks noChangeAspect="1"/>
          </p:cNvGraphicFramePr>
          <p:nvPr>
            <p:extLst>
              <p:ext uri="{D42A27DB-BD31-4B8C-83A1-F6EECF244321}">
                <p14:modId xmlns:p14="http://schemas.microsoft.com/office/powerpoint/2010/main" val="3222047269"/>
              </p:ext>
            </p:extLst>
          </p:nvPr>
        </p:nvGraphicFramePr>
        <p:xfrm>
          <a:off x="3297672" y="3637104"/>
          <a:ext cx="1965447" cy="2206654"/>
        </p:xfrm>
        <a:graphic>
          <a:graphicData uri="http://schemas.openxmlformats.org/presentationml/2006/ole">
            <mc:AlternateContent xmlns:mc="http://schemas.openxmlformats.org/markup-compatibility/2006">
              <mc:Choice xmlns:v="urn:schemas-microsoft-com:vml" Requires="v">
                <p:oleObj spid="_x0000_s1149" name="CorelDRAW" r:id="rId15" imgW="860519" imgH="966697" progId="">
                  <p:embed/>
                </p:oleObj>
              </mc:Choice>
              <mc:Fallback>
                <p:oleObj name="CorelDRAW" r:id="rId15" imgW="860519" imgH="966697" progId="">
                  <p:embed/>
                  <p:pic>
                    <p:nvPicPr>
                      <p:cNvPr id="21"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97672" y="3637104"/>
                        <a:ext cx="1965447" cy="2206654"/>
                      </a:xfrm>
                      <a:prstGeom prst="rect">
                        <a:avLst/>
                      </a:prstGeom>
                      <a:noFill/>
                      <a:ln>
                        <a:noFill/>
                      </a:ln>
                      <a:effectLst/>
                    </p:spPr>
                  </p:pic>
                </p:oleObj>
              </mc:Fallback>
            </mc:AlternateContent>
          </a:graphicData>
        </a:graphic>
      </p:graphicFrame>
      <p:sp>
        <p:nvSpPr>
          <p:cNvPr id="22" name="右箭头 21"/>
          <p:cNvSpPr/>
          <p:nvPr/>
        </p:nvSpPr>
        <p:spPr>
          <a:xfrm>
            <a:off x="2662176" y="4592085"/>
            <a:ext cx="635496" cy="2290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2294124" y="986973"/>
            <a:ext cx="2137228" cy="2483179"/>
            <a:chOff x="6516216" y="441765"/>
            <a:chExt cx="2137228" cy="2483179"/>
          </a:xfrm>
        </p:grpSpPr>
        <p:grpSp>
          <p:nvGrpSpPr>
            <p:cNvPr id="24" name="组合 23"/>
            <p:cNvGrpSpPr/>
            <p:nvPr/>
          </p:nvGrpSpPr>
          <p:grpSpPr>
            <a:xfrm>
              <a:off x="6516216" y="441765"/>
              <a:ext cx="2137228" cy="1115802"/>
              <a:chOff x="6516216" y="939928"/>
              <a:chExt cx="2137228" cy="1115802"/>
            </a:xfrm>
          </p:grpSpPr>
          <p:graphicFrame>
            <p:nvGraphicFramePr>
              <p:cNvPr id="28" name="Object 5"/>
              <p:cNvGraphicFramePr>
                <a:graphicFrameLocks noChangeAspect="1"/>
              </p:cNvGraphicFramePr>
              <p:nvPr/>
            </p:nvGraphicFramePr>
            <p:xfrm>
              <a:off x="6744816" y="939928"/>
              <a:ext cx="493713" cy="498475"/>
            </p:xfrm>
            <a:graphic>
              <a:graphicData uri="http://schemas.openxmlformats.org/presentationml/2006/ole">
                <mc:AlternateContent xmlns:mc="http://schemas.openxmlformats.org/markup-compatibility/2006">
                  <mc:Choice xmlns:v="urn:schemas-microsoft-com:vml" Requires="v">
                    <p:oleObj spid="_x0000_s1150" name="CorelDRAW" r:id="rId17" imgW="908790" imgH="920010" progId="">
                      <p:embed/>
                    </p:oleObj>
                  </mc:Choice>
                  <mc:Fallback>
                    <p:oleObj name="CorelDRAW" r:id="rId17" imgW="908790" imgH="920010" progId="">
                      <p:embed/>
                      <p:pic>
                        <p:nvPicPr>
                          <p:cNvPr id="28" name="Object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44816" y="939928"/>
                            <a:ext cx="49371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9" name="Line 6"/>
              <p:cNvSpPr>
                <a:spLocks noChangeShapeType="1"/>
              </p:cNvSpPr>
              <p:nvPr/>
            </p:nvSpPr>
            <p:spPr bwMode="auto">
              <a:xfrm>
                <a:off x="7202016" y="1244728"/>
                <a:ext cx="457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Arial" charset="0"/>
                  <a:buNone/>
                  <a:defRPr/>
                </a:pPr>
                <a:endParaRPr lang="zh-CN" altLang="en-US">
                  <a:effectLst>
                    <a:outerShdw blurRad="38100" dist="38100" dir="2700000" algn="tl">
                      <a:srgbClr val="000000">
                        <a:alpha val="43137"/>
                      </a:srgbClr>
                    </a:outerShdw>
                  </a:effectLst>
                  <a:latin typeface="Arial" charset="0"/>
                  <a:ea typeface="宋体" charset="0"/>
                </a:endParaRPr>
              </a:p>
            </p:txBody>
          </p:sp>
          <p:graphicFrame>
            <p:nvGraphicFramePr>
              <p:cNvPr id="30" name="Object 7"/>
              <p:cNvGraphicFramePr>
                <a:graphicFrameLocks noChangeAspect="1"/>
              </p:cNvGraphicFramePr>
              <p:nvPr/>
            </p:nvGraphicFramePr>
            <p:xfrm>
              <a:off x="8055203" y="1169216"/>
              <a:ext cx="493713" cy="498475"/>
            </p:xfrm>
            <a:graphic>
              <a:graphicData uri="http://schemas.openxmlformats.org/presentationml/2006/ole">
                <mc:AlternateContent xmlns:mc="http://schemas.openxmlformats.org/markup-compatibility/2006">
                  <mc:Choice xmlns:v="urn:schemas-microsoft-com:vml" Requires="v">
                    <p:oleObj spid="_x0000_s1151" name="CorelDRAW" r:id="rId19" imgW="908790" imgH="920010" progId="">
                      <p:embed/>
                    </p:oleObj>
                  </mc:Choice>
                  <mc:Fallback>
                    <p:oleObj name="CorelDRAW" r:id="rId19" imgW="908790" imgH="920010" progId="">
                      <p:embed/>
                      <p:pic>
                        <p:nvPicPr>
                          <p:cNvPr id="3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55203" y="1169216"/>
                            <a:ext cx="49371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1" name="Text Box 9"/>
              <p:cNvSpPr txBox="1">
                <a:spLocks noChangeArrowheads="1"/>
              </p:cNvSpPr>
              <p:nvPr/>
            </p:nvSpPr>
            <p:spPr bwMode="auto">
              <a:xfrm>
                <a:off x="6516216" y="1420941"/>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fontAlgn="base">
                  <a:spcBef>
                    <a:spcPct val="0"/>
                  </a:spcBef>
                  <a:spcAft>
                    <a:spcPct val="0"/>
                  </a:spcAft>
                  <a:buFont typeface="Arial" charset="0"/>
                  <a:defRPr>
                    <a:solidFill>
                      <a:schemeClr val="tx1"/>
                    </a:solidFill>
                    <a:latin typeface="Arial" charset="0"/>
                    <a:ea typeface="宋体" charset="0"/>
                  </a:defRPr>
                </a:lvl6pPr>
                <a:lvl7pPr marL="2971800" indent="-228600" fontAlgn="base">
                  <a:spcBef>
                    <a:spcPct val="0"/>
                  </a:spcBef>
                  <a:spcAft>
                    <a:spcPct val="0"/>
                  </a:spcAft>
                  <a:buFont typeface="Arial" charset="0"/>
                  <a:defRPr>
                    <a:solidFill>
                      <a:schemeClr val="tx1"/>
                    </a:solidFill>
                    <a:latin typeface="Arial" charset="0"/>
                    <a:ea typeface="宋体" charset="0"/>
                  </a:defRPr>
                </a:lvl7pPr>
                <a:lvl8pPr marL="3429000" indent="-228600" fontAlgn="base">
                  <a:spcBef>
                    <a:spcPct val="0"/>
                  </a:spcBef>
                  <a:spcAft>
                    <a:spcPct val="0"/>
                  </a:spcAft>
                  <a:buFont typeface="Arial" charset="0"/>
                  <a:defRPr>
                    <a:solidFill>
                      <a:schemeClr val="tx1"/>
                    </a:solidFill>
                    <a:latin typeface="Arial" charset="0"/>
                    <a:ea typeface="宋体" charset="0"/>
                  </a:defRPr>
                </a:lvl8pPr>
                <a:lvl9pPr marL="3886200" indent="-228600" fontAlgn="base">
                  <a:spcBef>
                    <a:spcPct val="0"/>
                  </a:spcBef>
                  <a:spcAft>
                    <a:spcPct val="0"/>
                  </a:spcAft>
                  <a:buFont typeface="Arial" charset="0"/>
                  <a:defRPr>
                    <a:solidFill>
                      <a:schemeClr val="tx1"/>
                    </a:solidFill>
                    <a:latin typeface="Arial" charset="0"/>
                    <a:ea typeface="宋体" charset="0"/>
                  </a:defRPr>
                </a:lvl9pPr>
              </a:lstStyle>
              <a:p>
                <a:pPr>
                  <a:buFontTx/>
                  <a:buNone/>
                  <a:defRPr/>
                </a:pPr>
                <a:r>
                  <a:rPr lang="zh-CN" altLang="en-US" sz="1600" b="1" dirty="0">
                    <a:latin typeface="Times New Roman" charset="0"/>
                  </a:rPr>
                  <a:t>弹核</a:t>
                </a:r>
                <a:endParaRPr lang="en-US" altLang="zh-CN" sz="1600" b="1" dirty="0">
                  <a:latin typeface="Times New Roman" charset="0"/>
                </a:endParaRPr>
              </a:p>
            </p:txBody>
          </p:sp>
          <p:sp>
            <p:nvSpPr>
              <p:cNvPr id="32" name="Text Box 10"/>
              <p:cNvSpPr txBox="1">
                <a:spLocks noChangeArrowheads="1"/>
              </p:cNvSpPr>
              <p:nvPr/>
            </p:nvSpPr>
            <p:spPr bwMode="auto">
              <a:xfrm>
                <a:off x="8055203" y="1717176"/>
                <a:ext cx="5982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fontAlgn="base">
                  <a:spcBef>
                    <a:spcPct val="0"/>
                  </a:spcBef>
                  <a:spcAft>
                    <a:spcPct val="0"/>
                  </a:spcAft>
                  <a:buFont typeface="Arial" charset="0"/>
                  <a:defRPr>
                    <a:solidFill>
                      <a:schemeClr val="tx1"/>
                    </a:solidFill>
                    <a:latin typeface="Arial" charset="0"/>
                    <a:ea typeface="宋体" charset="0"/>
                  </a:defRPr>
                </a:lvl6pPr>
                <a:lvl7pPr marL="2971800" indent="-228600" fontAlgn="base">
                  <a:spcBef>
                    <a:spcPct val="0"/>
                  </a:spcBef>
                  <a:spcAft>
                    <a:spcPct val="0"/>
                  </a:spcAft>
                  <a:buFont typeface="Arial" charset="0"/>
                  <a:defRPr>
                    <a:solidFill>
                      <a:schemeClr val="tx1"/>
                    </a:solidFill>
                    <a:latin typeface="Arial" charset="0"/>
                    <a:ea typeface="宋体" charset="0"/>
                  </a:defRPr>
                </a:lvl7pPr>
                <a:lvl8pPr marL="3429000" indent="-228600" fontAlgn="base">
                  <a:spcBef>
                    <a:spcPct val="0"/>
                  </a:spcBef>
                  <a:spcAft>
                    <a:spcPct val="0"/>
                  </a:spcAft>
                  <a:buFont typeface="Arial" charset="0"/>
                  <a:defRPr>
                    <a:solidFill>
                      <a:schemeClr val="tx1"/>
                    </a:solidFill>
                    <a:latin typeface="Arial" charset="0"/>
                    <a:ea typeface="宋体" charset="0"/>
                  </a:defRPr>
                </a:lvl8pPr>
                <a:lvl9pPr marL="3886200" indent="-228600" fontAlgn="base">
                  <a:spcBef>
                    <a:spcPct val="0"/>
                  </a:spcBef>
                  <a:spcAft>
                    <a:spcPct val="0"/>
                  </a:spcAft>
                  <a:buFont typeface="Arial" charset="0"/>
                  <a:defRPr>
                    <a:solidFill>
                      <a:schemeClr val="tx1"/>
                    </a:solidFill>
                    <a:latin typeface="Arial" charset="0"/>
                    <a:ea typeface="宋体" charset="0"/>
                  </a:defRPr>
                </a:lvl9pPr>
              </a:lstStyle>
              <a:p>
                <a:pPr>
                  <a:buFontTx/>
                  <a:buNone/>
                  <a:defRPr/>
                </a:pPr>
                <a:r>
                  <a:rPr lang="zh-CN" altLang="en-US" sz="1600" b="1" dirty="0">
                    <a:latin typeface="Times New Roman" charset="0"/>
                  </a:rPr>
                  <a:t>靶核</a:t>
                </a:r>
                <a:endParaRPr lang="en-US" altLang="zh-CN" sz="1600" b="1" dirty="0">
                  <a:latin typeface="Times New Roman" charset="0"/>
                </a:endParaRPr>
              </a:p>
            </p:txBody>
          </p:sp>
        </p:grpSp>
        <p:sp>
          <p:nvSpPr>
            <p:cNvPr id="25" name="AutoShape 27"/>
            <p:cNvSpPr>
              <a:spLocks noChangeArrowheads="1"/>
            </p:cNvSpPr>
            <p:nvPr/>
          </p:nvSpPr>
          <p:spPr bwMode="auto">
            <a:xfrm>
              <a:off x="6852500" y="1550458"/>
              <a:ext cx="1437220" cy="1374486"/>
            </a:xfrm>
            <a:prstGeom prst="irregularSeal2">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Tx/>
                <a:buNone/>
                <a:defRPr/>
              </a:pPr>
              <a:r>
                <a:rPr lang="en-US" altLang="zh-CN" sz="3600" b="0" dirty="0">
                  <a:solidFill>
                    <a:schemeClr val="tx1"/>
                  </a:solidFill>
                  <a:latin typeface="Times New Roman" charset="0"/>
                  <a:ea typeface="宋体" charset="0"/>
                </a:rPr>
                <a:t>?</a:t>
              </a:r>
            </a:p>
          </p:txBody>
        </p:sp>
        <p:sp>
          <p:nvSpPr>
            <p:cNvPr id="26" name="下箭头 25"/>
            <p:cNvSpPr/>
            <p:nvPr/>
          </p:nvSpPr>
          <p:spPr>
            <a:xfrm>
              <a:off x="7570660" y="999916"/>
              <a:ext cx="204236" cy="5219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7570660" y="2004184"/>
              <a:ext cx="1015231"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输运模型</a:t>
              </a:r>
            </a:p>
          </p:txBody>
        </p:sp>
      </p:grpSp>
      <p:sp>
        <p:nvSpPr>
          <p:cNvPr id="33" name="右箭头 32"/>
          <p:cNvSpPr/>
          <p:nvPr/>
        </p:nvSpPr>
        <p:spPr>
          <a:xfrm rot="8198515">
            <a:off x="2098656" y="3206562"/>
            <a:ext cx="646674" cy="2145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D739D85-EA7B-4EF6-9C0F-07573BD7CC21}"/>
              </a:ext>
            </a:extLst>
          </p:cNvPr>
          <p:cNvGrpSpPr/>
          <p:nvPr/>
        </p:nvGrpSpPr>
        <p:grpSpPr>
          <a:xfrm>
            <a:off x="5801079" y="227192"/>
            <a:ext cx="6155298" cy="3615344"/>
            <a:chOff x="5989832" y="1192962"/>
            <a:chExt cx="6202168" cy="4081569"/>
          </a:xfrm>
        </p:grpSpPr>
        <p:grpSp>
          <p:nvGrpSpPr>
            <p:cNvPr id="43" name="组合 42"/>
            <p:cNvGrpSpPr/>
            <p:nvPr/>
          </p:nvGrpSpPr>
          <p:grpSpPr>
            <a:xfrm>
              <a:off x="5989832" y="1192962"/>
              <a:ext cx="6202168" cy="4081569"/>
              <a:chOff x="-88383" y="1484784"/>
              <a:chExt cx="8909806" cy="4876492"/>
            </a:xfrm>
          </p:grpSpPr>
          <p:grpSp>
            <p:nvGrpSpPr>
              <p:cNvPr id="44" name="组合 43"/>
              <p:cNvGrpSpPr/>
              <p:nvPr/>
            </p:nvGrpSpPr>
            <p:grpSpPr>
              <a:xfrm>
                <a:off x="2827837" y="1484784"/>
                <a:ext cx="3089670" cy="790625"/>
                <a:chOff x="2827837" y="1484784"/>
                <a:chExt cx="3089670" cy="790625"/>
              </a:xfrm>
            </p:grpSpPr>
            <p:pic>
              <p:nvPicPr>
                <p:cNvPr id="61" name="Picture 2" descr="http://pic.baike.soso.com/p/20131220/20131220082933-799507178.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27837" y="1484784"/>
                  <a:ext cx="855485" cy="7906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 Box 14"/>
                <p:cNvSpPr txBox="1">
                  <a:spLocks noChangeArrowheads="1"/>
                </p:cNvSpPr>
                <p:nvPr/>
              </p:nvSpPr>
              <p:spPr bwMode="auto">
                <a:xfrm>
                  <a:off x="3817191" y="1495839"/>
                  <a:ext cx="2100316" cy="554184"/>
                </a:xfrm>
                <a:prstGeom prst="rect">
                  <a:avLst/>
                </a:prstGeom>
                <a:solidFill>
                  <a:schemeClr val="tx2"/>
                </a:solidFill>
                <a:ln w="28575" algn="ctr">
                  <a:solidFill>
                    <a:schemeClr val="accent1">
                      <a:shade val="95000"/>
                      <a:satMod val="105000"/>
                    </a:schemeClr>
                  </a:solidFill>
                  <a:miter lim="800000"/>
                  <a:headEnd/>
                  <a:tailEnd/>
                </a:ln>
                <a:effectLst/>
              </p:spPr>
              <p:txBody>
                <a:bodyPr wrap="square" lIns="90000" tIns="46800" rIns="90000" bIns="46800">
                  <a:spAutoFit/>
                </a:bodyPr>
                <a:lstStyle/>
                <a:p>
                  <a:r>
                    <a:rPr lang="zh-CN" altLang="en-US" sz="2400" b="1" dirty="0">
                      <a:solidFill>
                        <a:schemeClr val="bg1"/>
                      </a:solidFill>
                      <a:latin typeface="黑体" panose="02010609060101010101" pitchFamily="49" charset="-122"/>
                      <a:ea typeface="黑体" panose="02010609060101010101" pitchFamily="49" charset="-122"/>
                    </a:rPr>
                    <a:t>早期宇宙</a:t>
                  </a:r>
                </a:p>
              </p:txBody>
            </p:sp>
          </p:grpSp>
          <p:sp>
            <p:nvSpPr>
              <p:cNvPr id="45" name="文本框 44"/>
              <p:cNvSpPr txBox="1"/>
              <p:nvPr/>
            </p:nvSpPr>
            <p:spPr>
              <a:xfrm>
                <a:off x="6259507" y="4545407"/>
                <a:ext cx="2561916" cy="551578"/>
              </a:xfrm>
              <a:prstGeom prst="rect">
                <a:avLst/>
              </a:prstGeom>
              <a:noFill/>
              <a:scene3d>
                <a:camera prst="orthographicFront">
                  <a:rot lat="0" lon="0" rev="0"/>
                </a:camera>
                <a:lightRig rig="threePt" dir="t"/>
              </a:scene3d>
            </p:spPr>
            <p:txBody>
              <a:bodyPr wrap="square" rtlCol="0">
                <a:spAutoFit/>
              </a:bodyPr>
              <a:lstStyle/>
              <a:p>
                <a:r>
                  <a:rPr lang="zh-CN" altLang="en-US" sz="2400" b="1" dirty="0">
                    <a:solidFill>
                      <a:srgbClr val="7030A0"/>
                    </a:solidFill>
                    <a:latin typeface="黑体" panose="02010609060101010101" pitchFamily="49" charset="-122"/>
                    <a:ea typeface="黑体" panose="02010609060101010101" pitchFamily="49" charset="-122"/>
                  </a:rPr>
                  <a:t>核物质密度</a:t>
                </a:r>
              </a:p>
            </p:txBody>
          </p:sp>
          <p:cxnSp>
            <p:nvCxnSpPr>
              <p:cNvPr id="46" name="直接箭头连接符 45"/>
              <p:cNvCxnSpPr/>
              <p:nvPr/>
            </p:nvCxnSpPr>
            <p:spPr>
              <a:xfrm flipH="1" flipV="1">
                <a:off x="2413997" y="1512621"/>
                <a:ext cx="21926" cy="3103883"/>
              </a:xfrm>
              <a:prstGeom prst="straightConnector1">
                <a:avLst/>
              </a:prstGeom>
              <a:ln w="38100">
                <a:solidFill>
                  <a:srgbClr val="7030A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110399" y="5007072"/>
                <a:ext cx="2026326" cy="1354204"/>
                <a:chOff x="2110399" y="5007072"/>
                <a:chExt cx="2026326" cy="1354204"/>
              </a:xfrm>
            </p:grpSpPr>
            <p:pic>
              <p:nvPicPr>
                <p:cNvPr id="59" name="Picture 60" descr="11li"/>
                <p:cNvPicPr>
                  <a:picLocks noChangeAspect="1" noChangeArrowheads="1"/>
                </p:cNvPicPr>
                <p:nvPr/>
              </p:nvPicPr>
              <p:blipFill>
                <a:blip r:embed="rId21"/>
                <a:srcRect/>
                <a:stretch>
                  <a:fillRect/>
                </a:stretch>
              </p:blipFill>
              <p:spPr bwMode="auto">
                <a:xfrm>
                  <a:off x="2439142" y="5007072"/>
                  <a:ext cx="816439" cy="654176"/>
                </a:xfrm>
                <a:prstGeom prst="rect">
                  <a:avLst/>
                </a:prstGeom>
                <a:noFill/>
                <a:ln w="9525">
                  <a:noFill/>
                  <a:miter lim="800000"/>
                  <a:headEnd/>
                  <a:tailEnd/>
                </a:ln>
              </p:spPr>
            </p:pic>
            <p:sp>
              <p:nvSpPr>
                <p:cNvPr id="60" name="Text Box 8"/>
                <p:cNvSpPr txBox="1">
                  <a:spLocks noChangeArrowheads="1"/>
                </p:cNvSpPr>
                <p:nvPr/>
              </p:nvSpPr>
              <p:spPr bwMode="auto">
                <a:xfrm>
                  <a:off x="2110399" y="5807090"/>
                  <a:ext cx="2026326" cy="554186"/>
                </a:xfrm>
                <a:prstGeom prst="rect">
                  <a:avLst/>
                </a:prstGeom>
                <a:solidFill>
                  <a:schemeClr val="tx2"/>
                </a:solidFill>
                <a:ln w="28575" algn="ctr">
                  <a:solidFill>
                    <a:schemeClr val="accent1">
                      <a:shade val="95000"/>
                      <a:satMod val="105000"/>
                    </a:schemeClr>
                  </a:solidFill>
                  <a:miter lim="800000"/>
                  <a:headEnd/>
                  <a:tailEnd/>
                </a:ln>
                <a:effectLst/>
              </p:spPr>
              <p:txBody>
                <a:bodyPr wrap="square" lIns="90000" tIns="46800" rIns="90000" bIns="46800">
                  <a:spAutoFit/>
                </a:bodyPr>
                <a:lstStyle/>
                <a:p>
                  <a:r>
                    <a:rPr lang="zh-CN" altLang="en-US" sz="2400" b="1" dirty="0">
                      <a:solidFill>
                        <a:schemeClr val="bg1"/>
                      </a:solidFill>
                      <a:latin typeface="黑体" panose="02010609060101010101" pitchFamily="49" charset="-122"/>
                      <a:ea typeface="黑体" panose="02010609060101010101" pitchFamily="49" charset="-122"/>
                    </a:rPr>
                    <a:t>放射性核</a:t>
                  </a:r>
                </a:p>
              </p:txBody>
            </p:sp>
          </p:grpSp>
          <p:sp>
            <p:nvSpPr>
              <p:cNvPr id="48" name="文本框 47"/>
              <p:cNvSpPr txBox="1"/>
              <p:nvPr/>
            </p:nvSpPr>
            <p:spPr>
              <a:xfrm>
                <a:off x="666577" y="4687049"/>
                <a:ext cx="1107995" cy="461664"/>
              </a:xfrm>
              <a:prstGeom prst="rect">
                <a:avLst/>
              </a:prstGeom>
              <a:noFill/>
              <a:scene3d>
                <a:camera prst="orthographicFront">
                  <a:rot lat="0" lon="0" rev="2400000"/>
                </a:camera>
                <a:lightRig rig="threePt" dir="t"/>
              </a:scene3d>
            </p:spPr>
            <p:txBody>
              <a:bodyPr wrap="none" rtlCol="0">
                <a:spAutoFit/>
              </a:bodyPr>
              <a:lstStyle/>
              <a:p>
                <a:r>
                  <a:rPr lang="zh-CN" altLang="en-US" sz="2400" b="1" dirty="0">
                    <a:solidFill>
                      <a:srgbClr val="7030A0"/>
                    </a:solidFill>
                    <a:latin typeface="黑体" panose="02010609060101010101" pitchFamily="49" charset="-122"/>
                    <a:ea typeface="黑体" panose="02010609060101010101" pitchFamily="49" charset="-122"/>
                  </a:rPr>
                  <a:t>同位旋</a:t>
                </a:r>
              </a:p>
            </p:txBody>
          </p:sp>
          <p:cxnSp>
            <p:nvCxnSpPr>
              <p:cNvPr id="49" name="直接箭头连接符 48"/>
              <p:cNvCxnSpPr/>
              <p:nvPr/>
            </p:nvCxnSpPr>
            <p:spPr>
              <a:xfrm flipV="1">
                <a:off x="2382143" y="4566786"/>
                <a:ext cx="6222305" cy="19489"/>
              </a:xfrm>
              <a:prstGeom prst="straightConnector1">
                <a:avLst/>
              </a:prstGeom>
              <a:ln w="38100">
                <a:solidFill>
                  <a:srgbClr val="7030A0"/>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2397068" y="2474653"/>
                <a:ext cx="3520439" cy="2101612"/>
              </a:xfrm>
              <a:custGeom>
                <a:avLst/>
                <a:gdLst>
                  <a:gd name="connsiteX0" fmla="*/ 0 w 2627871"/>
                  <a:gd name="connsiteY0" fmla="*/ 3963 h 2088136"/>
                  <a:gd name="connsiteX1" fmla="*/ 337752 w 2627871"/>
                  <a:gd name="connsiteY1" fmla="*/ 3963 h 2088136"/>
                  <a:gd name="connsiteX2" fmla="*/ 667265 w 2627871"/>
                  <a:gd name="connsiteY2" fmla="*/ 45153 h 2088136"/>
                  <a:gd name="connsiteX3" fmla="*/ 1005017 w 2627871"/>
                  <a:gd name="connsiteY3" fmla="*/ 119293 h 2088136"/>
                  <a:gd name="connsiteX4" fmla="*/ 1351006 w 2627871"/>
                  <a:gd name="connsiteY4" fmla="*/ 259336 h 2088136"/>
                  <a:gd name="connsiteX5" fmla="*/ 1664044 w 2627871"/>
                  <a:gd name="connsiteY5" fmla="*/ 448807 h 2088136"/>
                  <a:gd name="connsiteX6" fmla="*/ 1886465 w 2627871"/>
                  <a:gd name="connsiteY6" fmla="*/ 638277 h 2088136"/>
                  <a:gd name="connsiteX7" fmla="*/ 2034746 w 2627871"/>
                  <a:gd name="connsiteY7" fmla="*/ 835985 h 2088136"/>
                  <a:gd name="connsiteX8" fmla="*/ 2174790 w 2627871"/>
                  <a:gd name="connsiteY8" fmla="*/ 1041931 h 2088136"/>
                  <a:gd name="connsiteX9" fmla="*/ 2388973 w 2627871"/>
                  <a:gd name="connsiteY9" fmla="*/ 1396158 h 2088136"/>
                  <a:gd name="connsiteX10" fmla="*/ 2529017 w 2627871"/>
                  <a:gd name="connsiteY10" fmla="*/ 1709196 h 2088136"/>
                  <a:gd name="connsiteX11" fmla="*/ 2627871 w 2627871"/>
                  <a:gd name="connsiteY11" fmla="*/ 2088136 h 208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7871" h="2088136">
                    <a:moveTo>
                      <a:pt x="0" y="3963"/>
                    </a:moveTo>
                    <a:cubicBezTo>
                      <a:pt x="113270" y="530"/>
                      <a:pt x="226541" y="-2902"/>
                      <a:pt x="337752" y="3963"/>
                    </a:cubicBezTo>
                    <a:cubicBezTo>
                      <a:pt x="448963" y="10828"/>
                      <a:pt x="556054" y="25931"/>
                      <a:pt x="667265" y="45153"/>
                    </a:cubicBezTo>
                    <a:cubicBezTo>
                      <a:pt x="778476" y="64375"/>
                      <a:pt x="891060" y="83596"/>
                      <a:pt x="1005017" y="119293"/>
                    </a:cubicBezTo>
                    <a:cubicBezTo>
                      <a:pt x="1118974" y="154990"/>
                      <a:pt x="1241168" y="204417"/>
                      <a:pt x="1351006" y="259336"/>
                    </a:cubicBezTo>
                    <a:cubicBezTo>
                      <a:pt x="1460844" y="314255"/>
                      <a:pt x="1574801" y="385650"/>
                      <a:pt x="1664044" y="448807"/>
                    </a:cubicBezTo>
                    <a:cubicBezTo>
                      <a:pt x="1753287" y="511964"/>
                      <a:pt x="1824681" y="573747"/>
                      <a:pt x="1886465" y="638277"/>
                    </a:cubicBezTo>
                    <a:cubicBezTo>
                      <a:pt x="1948249" y="702807"/>
                      <a:pt x="1986692" y="768709"/>
                      <a:pt x="2034746" y="835985"/>
                    </a:cubicBezTo>
                    <a:cubicBezTo>
                      <a:pt x="2082800" y="903261"/>
                      <a:pt x="2115752" y="948569"/>
                      <a:pt x="2174790" y="1041931"/>
                    </a:cubicBezTo>
                    <a:cubicBezTo>
                      <a:pt x="2233828" y="1135293"/>
                      <a:pt x="2329935" y="1284947"/>
                      <a:pt x="2388973" y="1396158"/>
                    </a:cubicBezTo>
                    <a:cubicBezTo>
                      <a:pt x="2448011" y="1507369"/>
                      <a:pt x="2489201" y="1593866"/>
                      <a:pt x="2529017" y="1709196"/>
                    </a:cubicBezTo>
                    <a:cubicBezTo>
                      <a:pt x="2568833" y="1824526"/>
                      <a:pt x="2598352" y="1956331"/>
                      <a:pt x="2627871" y="20881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668607" y="2348880"/>
                <a:ext cx="3411510" cy="707886"/>
              </a:xfrm>
              <a:prstGeom prst="rect">
                <a:avLst/>
              </a:prstGeom>
            </p:spPr>
            <p:txBody>
              <a:bodyPr wrap="none">
                <a:spAutoFit/>
              </a:bodyPr>
              <a:lstStyle/>
              <a:p>
                <a:pPr algn="ctr"/>
                <a:r>
                  <a:rPr lang="zh-CN" altLang="en-US" sz="2000" b="1" dirty="0">
                    <a:solidFill>
                      <a:srgbClr val="000000"/>
                    </a:solidFill>
                    <a:latin typeface="楷体_GB2312" pitchFamily="49" charset="-122"/>
                    <a:ea typeface="楷体_GB2312" pitchFamily="49" charset="-122"/>
                  </a:rPr>
                  <a:t>夸克胶子等离子体</a:t>
                </a:r>
                <a:r>
                  <a:rPr lang="en-US" altLang="zh-CN" sz="2000" b="1" dirty="0">
                    <a:solidFill>
                      <a:srgbClr val="000000"/>
                    </a:solidFill>
                    <a:latin typeface="楷体_GB2312" pitchFamily="49" charset="-122"/>
                    <a:ea typeface="楷体_GB2312" pitchFamily="49" charset="-122"/>
                  </a:rPr>
                  <a:t>-</a:t>
                </a:r>
                <a:r>
                  <a:rPr lang="zh-CN" altLang="en-US" sz="2000" b="1" dirty="0">
                    <a:solidFill>
                      <a:srgbClr val="000000"/>
                    </a:solidFill>
                    <a:latin typeface="楷体_GB2312" pitchFamily="49" charset="-122"/>
                    <a:ea typeface="楷体_GB2312" pitchFamily="49" charset="-122"/>
                  </a:rPr>
                  <a:t>夸克物质</a:t>
                </a:r>
                <a:endParaRPr lang="en-US" altLang="zh-CN" sz="2000" b="1" dirty="0">
                  <a:solidFill>
                    <a:srgbClr val="000000"/>
                  </a:solidFill>
                  <a:latin typeface="楷体_GB2312" pitchFamily="49" charset="-122"/>
                  <a:ea typeface="楷体_GB2312" pitchFamily="49" charset="-122"/>
                </a:endParaRPr>
              </a:p>
              <a:p>
                <a:pPr algn="ctr"/>
                <a:r>
                  <a:rPr lang="en-US" altLang="zh-CN" sz="2000" b="1" dirty="0">
                    <a:solidFill>
                      <a:srgbClr val="000000"/>
                    </a:solidFill>
                    <a:latin typeface="楷体_GB2312" pitchFamily="49" charset="-122"/>
                    <a:ea typeface="楷体_GB2312" pitchFamily="49" charset="-122"/>
                  </a:rPr>
                  <a:t>(</a:t>
                </a:r>
                <a:r>
                  <a:rPr lang="zh-CN" altLang="en-US" sz="2000" b="1" dirty="0">
                    <a:solidFill>
                      <a:srgbClr val="000000"/>
                    </a:solidFill>
                    <a:latin typeface="楷体_GB2312" pitchFamily="49" charset="-122"/>
                    <a:ea typeface="楷体_GB2312" pitchFamily="49" charset="-122"/>
                  </a:rPr>
                  <a:t>夸克退禁闭</a:t>
                </a:r>
                <a:r>
                  <a:rPr lang="en-US" altLang="zh-CN" sz="2000" b="1" dirty="0">
                    <a:solidFill>
                      <a:srgbClr val="000000"/>
                    </a:solidFill>
                    <a:latin typeface="楷体_GB2312" pitchFamily="49" charset="-122"/>
                    <a:ea typeface="楷体_GB2312" pitchFamily="49" charset="-122"/>
                  </a:rPr>
                  <a:t>)</a:t>
                </a:r>
                <a:endParaRPr lang="zh-CN" altLang="en-US" sz="2000" b="1" dirty="0">
                  <a:solidFill>
                    <a:srgbClr val="000000"/>
                  </a:solidFill>
                  <a:latin typeface="楷体_GB2312" pitchFamily="49" charset="-122"/>
                  <a:ea typeface="楷体_GB2312" pitchFamily="49" charset="-122"/>
                </a:endParaRPr>
              </a:p>
            </p:txBody>
          </p:sp>
          <p:grpSp>
            <p:nvGrpSpPr>
              <p:cNvPr id="52" name="组合 51"/>
              <p:cNvGrpSpPr/>
              <p:nvPr/>
            </p:nvGrpSpPr>
            <p:grpSpPr>
              <a:xfrm>
                <a:off x="5612482" y="5088265"/>
                <a:ext cx="2710116" cy="861015"/>
                <a:chOff x="5612482" y="5088265"/>
                <a:chExt cx="2710116" cy="861015"/>
              </a:xfrm>
            </p:grpSpPr>
            <p:sp>
              <p:nvSpPr>
                <p:cNvPr id="57" name="Text Box 11"/>
                <p:cNvSpPr txBox="1">
                  <a:spLocks noChangeArrowheads="1"/>
                </p:cNvSpPr>
                <p:nvPr/>
              </p:nvSpPr>
              <p:spPr bwMode="auto">
                <a:xfrm>
                  <a:off x="6660475" y="5365962"/>
                  <a:ext cx="1662123" cy="554184"/>
                </a:xfrm>
                <a:prstGeom prst="rect">
                  <a:avLst/>
                </a:prstGeom>
                <a:solidFill>
                  <a:schemeClr val="tx2"/>
                </a:solidFill>
                <a:ln w="28575" algn="ctr">
                  <a:solidFill>
                    <a:schemeClr val="accent1">
                      <a:shade val="95000"/>
                      <a:satMod val="105000"/>
                    </a:schemeClr>
                  </a:solidFill>
                  <a:miter lim="800000"/>
                  <a:headEnd/>
                  <a:tailEnd/>
                </a:ln>
                <a:effectLst/>
              </p:spPr>
              <p:txBody>
                <a:bodyPr wrap="square" lIns="90000" tIns="46800" rIns="90000" bIns="46800">
                  <a:spAutoFit/>
                </a:bodyPr>
                <a:lstStyle/>
                <a:p>
                  <a:pPr algn="ctr"/>
                  <a:r>
                    <a:rPr lang="zh-CN" altLang="en-US" sz="2400" b="1" dirty="0">
                      <a:solidFill>
                        <a:schemeClr val="bg1"/>
                      </a:solidFill>
                      <a:latin typeface="黑体" panose="02010609060101010101" pitchFamily="49" charset="-122"/>
                      <a:ea typeface="黑体" panose="02010609060101010101" pitchFamily="49" charset="-122"/>
                    </a:rPr>
                    <a:t>中子星</a:t>
                  </a:r>
                </a:p>
              </p:txBody>
            </p:sp>
            <p:pic>
              <p:nvPicPr>
                <p:cNvPr id="58" name="图片 57"/>
                <p:cNvPicPr>
                  <a:picLocks noChangeAspect="1"/>
                </p:cNvPicPr>
                <p:nvPr/>
              </p:nvPicPr>
              <p:blipFill>
                <a:blip r:embed="rId22"/>
                <a:stretch>
                  <a:fillRect/>
                </a:stretch>
              </p:blipFill>
              <p:spPr>
                <a:xfrm>
                  <a:off x="5612482" y="5088265"/>
                  <a:ext cx="934888" cy="861015"/>
                </a:xfrm>
                <a:prstGeom prst="rect">
                  <a:avLst/>
                </a:prstGeom>
              </p:spPr>
            </p:pic>
          </p:grpSp>
          <p:grpSp>
            <p:nvGrpSpPr>
              <p:cNvPr id="53" name="组合 52"/>
              <p:cNvGrpSpPr/>
              <p:nvPr/>
            </p:nvGrpSpPr>
            <p:grpSpPr>
              <a:xfrm>
                <a:off x="-88383" y="3378820"/>
                <a:ext cx="2640936" cy="893881"/>
                <a:chOff x="-163622" y="3188564"/>
                <a:chExt cx="2666025" cy="893881"/>
              </a:xfrm>
            </p:grpSpPr>
            <p:sp>
              <p:nvSpPr>
                <p:cNvPr id="54" name="矩形 17"/>
                <p:cNvSpPr>
                  <a:spLocks noChangeArrowheads="1"/>
                </p:cNvSpPr>
                <p:nvPr/>
              </p:nvSpPr>
              <p:spPr bwMode="auto">
                <a:xfrm>
                  <a:off x="-163622" y="3188564"/>
                  <a:ext cx="2537998" cy="40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SzTx/>
                    <a:buFontTx/>
                    <a:buNone/>
                  </a:pPr>
                  <a:r>
                    <a:rPr lang="zh-CN" altLang="en-US" sz="1800" dirty="0">
                      <a:solidFill>
                        <a:srgbClr val="FF0000"/>
                      </a:solidFill>
                      <a:latin typeface="Times New Roman" panose="02020603050405020304" pitchFamily="18" charset="0"/>
                      <a:cs typeface="Times New Roman" panose="02020603050405020304" pitchFamily="18" charset="0"/>
                    </a:rPr>
                    <a:t>质子</a:t>
                  </a:r>
                  <a:r>
                    <a:rPr lang="en-US" altLang="zh-CN" sz="1800" dirty="0">
                      <a:solidFill>
                        <a:srgbClr val="FF0000"/>
                      </a:solidFill>
                      <a:latin typeface="Times New Roman" panose="02020603050405020304" pitchFamily="18" charset="0"/>
                      <a:cs typeface="Times New Roman" panose="02020603050405020304" pitchFamily="18" charset="0"/>
                    </a:rPr>
                    <a:t>-</a:t>
                  </a:r>
                  <a:r>
                    <a:rPr lang="zh-CN" altLang="en-US" sz="1800" dirty="0">
                      <a:solidFill>
                        <a:srgbClr val="FF0000"/>
                      </a:solidFill>
                      <a:latin typeface="Times New Roman" panose="02020603050405020304" pitchFamily="18" charset="0"/>
                      <a:cs typeface="Times New Roman" panose="02020603050405020304" pitchFamily="18" charset="0"/>
                    </a:rPr>
                    <a:t>同位旋</a:t>
                  </a:r>
                  <a:r>
                    <a:rPr lang="en-US" altLang="zh-CN" sz="1800" dirty="0">
                      <a:solidFill>
                        <a:srgbClr val="FF0000"/>
                      </a:solidFill>
                      <a:latin typeface="Times New Roman" panose="02020603050405020304" pitchFamily="18" charset="0"/>
                      <a:cs typeface="Times New Roman" panose="02020603050405020304" pitchFamily="18" charset="0"/>
                    </a:rPr>
                    <a:t>1/2</a:t>
                  </a:r>
                  <a:endParaRPr lang="zh-CN" altLang="en-US" sz="1800" dirty="0">
                    <a:solidFill>
                      <a:schemeClr val="tx1"/>
                    </a:solidFill>
                    <a:latin typeface="Times New Roman" panose="02020603050405020304" pitchFamily="18" charset="0"/>
                    <a:cs typeface="Times New Roman" panose="02020603050405020304" pitchFamily="18" charset="0"/>
                  </a:endParaRPr>
                </a:p>
              </p:txBody>
            </p:sp>
            <p:sp>
              <p:nvSpPr>
                <p:cNvPr id="55" name="矩形 18"/>
                <p:cNvSpPr>
                  <a:spLocks noChangeArrowheads="1"/>
                </p:cNvSpPr>
                <p:nvPr/>
              </p:nvSpPr>
              <p:spPr bwMode="auto">
                <a:xfrm>
                  <a:off x="-133910" y="3674277"/>
                  <a:ext cx="2636313" cy="40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SzTx/>
                    <a:buFontTx/>
                    <a:buNone/>
                  </a:pPr>
                  <a:r>
                    <a:rPr lang="zh-CN" altLang="en-US" sz="1800" dirty="0">
                      <a:solidFill>
                        <a:srgbClr val="0000FF"/>
                      </a:solidFill>
                      <a:latin typeface="Times New Roman" panose="02020603050405020304" pitchFamily="18" charset="0"/>
                      <a:cs typeface="Times New Roman" panose="02020603050405020304" pitchFamily="18" charset="0"/>
                    </a:rPr>
                    <a:t>中子</a:t>
                  </a:r>
                  <a:r>
                    <a:rPr lang="en-US" altLang="zh-CN" sz="1800" dirty="0">
                      <a:solidFill>
                        <a:srgbClr val="0000FF"/>
                      </a:solidFill>
                      <a:latin typeface="Times New Roman" panose="02020603050405020304" pitchFamily="18" charset="0"/>
                      <a:cs typeface="Times New Roman" panose="02020603050405020304" pitchFamily="18" charset="0"/>
                    </a:rPr>
                    <a:t>-</a:t>
                  </a:r>
                  <a:r>
                    <a:rPr lang="zh-CN" altLang="en-US" sz="1800" dirty="0">
                      <a:solidFill>
                        <a:srgbClr val="0000FF"/>
                      </a:solidFill>
                      <a:latin typeface="Times New Roman" panose="02020603050405020304" pitchFamily="18" charset="0"/>
                      <a:cs typeface="Times New Roman" panose="02020603050405020304" pitchFamily="18" charset="0"/>
                    </a:rPr>
                    <a:t>同位旋</a:t>
                  </a:r>
                  <a:r>
                    <a:rPr lang="en-US" altLang="zh-CN" sz="1800" dirty="0">
                      <a:solidFill>
                        <a:srgbClr val="0000FF"/>
                      </a:solidFill>
                      <a:latin typeface="Times New Roman" panose="02020603050405020304" pitchFamily="18" charset="0"/>
                      <a:cs typeface="Times New Roman" panose="02020603050405020304" pitchFamily="18" charset="0"/>
                    </a:rPr>
                    <a:t>-1/2</a:t>
                  </a:r>
                  <a:endParaRPr lang="zh-CN" altLang="en-US" sz="1800" dirty="0">
                    <a:solidFill>
                      <a:srgbClr val="0000FF"/>
                    </a:solidFill>
                    <a:latin typeface="Times New Roman" panose="02020603050405020304" pitchFamily="18" charset="0"/>
                    <a:cs typeface="Times New Roman" panose="02020603050405020304" pitchFamily="18" charset="0"/>
                  </a:endParaRPr>
                </a:p>
              </p:txBody>
            </p:sp>
            <p:sp>
              <p:nvSpPr>
                <p:cNvPr id="56" name="左大括号 55"/>
                <p:cNvSpPr/>
                <p:nvPr/>
              </p:nvSpPr>
              <p:spPr>
                <a:xfrm>
                  <a:off x="-145895" y="3280412"/>
                  <a:ext cx="66302" cy="736870"/>
                </a:xfrm>
                <a:prstGeom prst="leftBrace">
                  <a:avLst>
                    <a:gd name="adj1" fmla="val 33479"/>
                    <a:gd name="adj2" fmla="val 50000"/>
                  </a:avLst>
                </a:prstGeom>
                <a:ln w="28575">
                  <a:solidFill>
                    <a:srgbClr val="C0000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grpSp>
        </p:grpSp>
        <p:cxnSp>
          <p:nvCxnSpPr>
            <p:cNvPr id="72" name="直接箭头连接符 71"/>
            <p:cNvCxnSpPr/>
            <p:nvPr/>
          </p:nvCxnSpPr>
          <p:spPr>
            <a:xfrm flipH="1">
              <a:off x="6415588" y="3794380"/>
              <a:ext cx="1304381" cy="1108544"/>
            </a:xfrm>
            <a:prstGeom prst="straightConnector1">
              <a:avLst/>
            </a:prstGeom>
            <a:ln w="38100">
              <a:solidFill>
                <a:srgbClr val="7030A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 name="灯片编号占位符 3"/>
          <p:cNvSpPr>
            <a:spLocks noGrp="1"/>
          </p:cNvSpPr>
          <p:nvPr>
            <p:ph type="sldNum" sz="quarter" idx="12"/>
          </p:nvPr>
        </p:nvSpPr>
        <p:spPr/>
        <p:txBody>
          <a:bodyPr/>
          <a:lstStyle/>
          <a:p>
            <a:fld id="{6D22F896-40B5-4ADD-8801-0D06FADFA095}" type="slidenum">
              <a:rPr lang="en-US" smtClean="0"/>
              <a:t>7</a:t>
            </a:fld>
            <a:endParaRPr lang="en-US" dirty="0"/>
          </a:p>
        </p:txBody>
      </p:sp>
      <p:sp>
        <p:nvSpPr>
          <p:cNvPr id="63" name="文本框 62">
            <a:extLst>
              <a:ext uri="{FF2B5EF4-FFF2-40B4-BE49-F238E27FC236}">
                <a16:creationId xmlns:a16="http://schemas.microsoft.com/office/drawing/2014/main" id="{25BA4398-1A99-48B4-8ACC-066E00920847}"/>
              </a:ext>
            </a:extLst>
          </p:cNvPr>
          <p:cNvSpPr txBox="1"/>
          <p:nvPr/>
        </p:nvSpPr>
        <p:spPr>
          <a:xfrm>
            <a:off x="246194" y="110145"/>
            <a:ext cx="5924660"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sz="2800" b="1" dirty="0">
                <a:solidFill>
                  <a:srgbClr val="C00000"/>
                </a:solidFill>
                <a:latin typeface="黑体" panose="02010609060101010101" pitchFamily="49" charset="-122"/>
                <a:ea typeface="黑体" panose="02010609060101010101" pitchFamily="49" charset="-122"/>
              </a:rPr>
              <a:t>I.</a:t>
            </a:r>
            <a:r>
              <a:rPr lang="zh-CN" altLang="en-US" sz="2800" b="1" dirty="0">
                <a:solidFill>
                  <a:srgbClr val="C00000"/>
                </a:solidFill>
                <a:latin typeface="黑体" panose="02010609060101010101" pitchFamily="49" charset="-122"/>
                <a:ea typeface="黑体" panose="02010609060101010101" pitchFamily="49" charset="-122"/>
              </a:rPr>
              <a:t>重离子碰撞与中子星物质状态方程</a:t>
            </a:r>
            <a:endParaRPr lang="zh-CN" altLang="en-US" sz="2800" b="1" dirty="0">
              <a:solidFill>
                <a:srgbClr val="260CC4"/>
              </a:solidFill>
              <a:latin typeface="黑体" panose="02010609060101010101" pitchFamily="49" charset="-122"/>
              <a:ea typeface="黑体" panose="02010609060101010101" pitchFamily="49" charset="-122"/>
            </a:endParaRPr>
          </a:p>
        </p:txBody>
      </p:sp>
      <p:pic>
        <p:nvPicPr>
          <p:cNvPr id="64" name="图片 63" descr="nica_eos">
            <a:extLst>
              <a:ext uri="{FF2B5EF4-FFF2-40B4-BE49-F238E27FC236}">
                <a16:creationId xmlns:a16="http://schemas.microsoft.com/office/drawing/2014/main" id="{15BF4DC4-0BD6-42FB-9D44-68B3B3A1673D}"/>
              </a:ext>
            </a:extLst>
          </p:cNvPr>
          <p:cNvPicPr/>
          <p:nvPr/>
        </p:nvPicPr>
        <p:blipFill>
          <a:blip r:embed="rId24" cstate="print"/>
          <a:srcRect/>
          <a:stretch>
            <a:fillRect/>
          </a:stretch>
        </p:blipFill>
        <p:spPr bwMode="auto">
          <a:xfrm>
            <a:off x="7088093" y="3910272"/>
            <a:ext cx="4868284" cy="2944594"/>
          </a:xfrm>
          <a:prstGeom prst="rect">
            <a:avLst/>
          </a:prstGeom>
          <a:noFill/>
          <a:ln w="9525">
            <a:noFill/>
            <a:miter lim="800000"/>
            <a:headEnd/>
            <a:tailEnd/>
          </a:ln>
        </p:spPr>
      </p:pic>
    </p:spTree>
    <p:extLst>
      <p:ext uri="{BB962C8B-B14F-4D97-AF65-F5344CB8AC3E}">
        <p14:creationId xmlns:p14="http://schemas.microsoft.com/office/powerpoint/2010/main" val="19899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0E6466-308C-71D6-D69D-2D710F874192}"/>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4" name="图片 3">
            <a:extLst>
              <a:ext uri="{FF2B5EF4-FFF2-40B4-BE49-F238E27FC236}">
                <a16:creationId xmlns:a16="http://schemas.microsoft.com/office/drawing/2014/main" id="{839B970F-6E37-809F-5741-2DD95AC304C5}"/>
              </a:ext>
            </a:extLst>
          </p:cNvPr>
          <p:cNvPicPr>
            <a:picLocks noChangeAspect="1"/>
          </p:cNvPicPr>
          <p:nvPr/>
        </p:nvPicPr>
        <p:blipFill>
          <a:blip r:embed="rId2"/>
          <a:stretch>
            <a:fillRect/>
          </a:stretch>
        </p:blipFill>
        <p:spPr>
          <a:xfrm>
            <a:off x="136580" y="3526302"/>
            <a:ext cx="5625893" cy="3277025"/>
          </a:xfrm>
          <a:prstGeom prst="rect">
            <a:avLst/>
          </a:prstGeom>
        </p:spPr>
      </p:pic>
      <p:grpSp>
        <p:nvGrpSpPr>
          <p:cNvPr id="9" name="组合 8">
            <a:extLst>
              <a:ext uri="{FF2B5EF4-FFF2-40B4-BE49-F238E27FC236}">
                <a16:creationId xmlns:a16="http://schemas.microsoft.com/office/drawing/2014/main" id="{7972F07B-ABC9-B349-EDA6-78C316498686}"/>
              </a:ext>
            </a:extLst>
          </p:cNvPr>
          <p:cNvGrpSpPr/>
          <p:nvPr/>
        </p:nvGrpSpPr>
        <p:grpSpPr>
          <a:xfrm>
            <a:off x="6096000" y="46795"/>
            <a:ext cx="5836643" cy="6811205"/>
            <a:chOff x="6436494" y="88998"/>
            <a:chExt cx="5836643" cy="5733873"/>
          </a:xfrm>
        </p:grpSpPr>
        <p:pic>
          <p:nvPicPr>
            <p:cNvPr id="6" name="图片 5">
              <a:extLst>
                <a:ext uri="{FF2B5EF4-FFF2-40B4-BE49-F238E27FC236}">
                  <a16:creationId xmlns:a16="http://schemas.microsoft.com/office/drawing/2014/main" id="{ECF413A1-980C-C7B7-D96B-8FCBD6A1B1A0}"/>
                </a:ext>
              </a:extLst>
            </p:cNvPr>
            <p:cNvPicPr>
              <a:picLocks noChangeAspect="1"/>
            </p:cNvPicPr>
            <p:nvPr/>
          </p:nvPicPr>
          <p:blipFill>
            <a:blip r:embed="rId3"/>
            <a:stretch>
              <a:fillRect/>
            </a:stretch>
          </p:blipFill>
          <p:spPr>
            <a:xfrm>
              <a:off x="6466449" y="88998"/>
              <a:ext cx="5802000" cy="2536971"/>
            </a:xfrm>
            <a:prstGeom prst="rect">
              <a:avLst/>
            </a:prstGeom>
          </p:spPr>
        </p:pic>
        <p:pic>
          <p:nvPicPr>
            <p:cNvPr id="8" name="图片 7">
              <a:extLst>
                <a:ext uri="{FF2B5EF4-FFF2-40B4-BE49-F238E27FC236}">
                  <a16:creationId xmlns:a16="http://schemas.microsoft.com/office/drawing/2014/main" id="{E2A56C36-C5A2-B60A-EEA0-7A7292CE6D0E}"/>
                </a:ext>
              </a:extLst>
            </p:cNvPr>
            <p:cNvPicPr>
              <a:picLocks noChangeAspect="1"/>
            </p:cNvPicPr>
            <p:nvPr/>
          </p:nvPicPr>
          <p:blipFill>
            <a:blip r:embed="rId4"/>
            <a:stretch>
              <a:fillRect/>
            </a:stretch>
          </p:blipFill>
          <p:spPr>
            <a:xfrm>
              <a:off x="6436494" y="2631815"/>
              <a:ext cx="5836643" cy="3191056"/>
            </a:xfrm>
            <a:prstGeom prst="rect">
              <a:avLst/>
            </a:prstGeom>
          </p:spPr>
        </p:pic>
      </p:grpSp>
      <p:sp>
        <p:nvSpPr>
          <p:cNvPr id="11" name="文本框 10">
            <a:extLst>
              <a:ext uri="{FF2B5EF4-FFF2-40B4-BE49-F238E27FC236}">
                <a16:creationId xmlns:a16="http://schemas.microsoft.com/office/drawing/2014/main" id="{EE67CBD5-F773-710D-0EAB-4C7829AF1A15}"/>
              </a:ext>
            </a:extLst>
          </p:cNvPr>
          <p:cNvSpPr txBox="1"/>
          <p:nvPr/>
        </p:nvSpPr>
        <p:spPr>
          <a:xfrm>
            <a:off x="193676" y="2913973"/>
            <a:ext cx="4894108" cy="523220"/>
          </a:xfrm>
          <a:prstGeom prst="rect">
            <a:avLst/>
          </a:prstGeom>
          <a:noFill/>
        </p:spPr>
        <p:txBody>
          <a:bodyPr wrap="square">
            <a:spAutoFit/>
          </a:bodyPr>
          <a:lstStyle/>
          <a:p>
            <a:r>
              <a:rPr lang="zh-CN" altLang="en-US" sz="1400" dirty="0">
                <a:solidFill>
                  <a:srgbClr val="260CC4"/>
                </a:solidFill>
                <a:latin typeface="Times New Roman" panose="02020603050405020304" pitchFamily="18" charset="0"/>
                <a:cs typeface="Times New Roman" panose="02020603050405020304" pitchFamily="18" charset="0"/>
              </a:rPr>
              <a:t>Hajime Sotani, Nobuya Nishimura, and Tomoya Naito, Prog. Theor. Exp. Phys. 041D01 </a:t>
            </a:r>
            <a:r>
              <a:rPr lang="en-US" altLang="zh-CN" sz="1400" dirty="0">
                <a:solidFill>
                  <a:srgbClr val="260CC4"/>
                </a:solidFill>
                <a:latin typeface="Times New Roman" panose="02020603050405020304" pitchFamily="18" charset="0"/>
                <a:cs typeface="Times New Roman" panose="02020603050405020304" pitchFamily="18" charset="0"/>
              </a:rPr>
              <a:t>(</a:t>
            </a:r>
            <a:r>
              <a:rPr lang="zh-CN" altLang="en-US" sz="1400" dirty="0">
                <a:solidFill>
                  <a:srgbClr val="260CC4"/>
                </a:solidFill>
                <a:latin typeface="Times New Roman" panose="02020603050405020304" pitchFamily="18" charset="0"/>
                <a:cs typeface="Times New Roman" panose="02020603050405020304" pitchFamily="18" charset="0"/>
              </a:rPr>
              <a:t>2022</a:t>
            </a:r>
            <a:r>
              <a:rPr lang="en-US" altLang="zh-CN" sz="1400" dirty="0">
                <a:solidFill>
                  <a:srgbClr val="260CC4"/>
                </a:solidFill>
                <a:latin typeface="Times New Roman" panose="02020603050405020304" pitchFamily="18" charset="0"/>
                <a:cs typeface="Times New Roman" panose="02020603050405020304" pitchFamily="18" charset="0"/>
              </a:rPr>
              <a:t>)</a:t>
            </a:r>
            <a:endParaRPr lang="zh-CN" altLang="en-US" sz="1400" dirty="0">
              <a:solidFill>
                <a:srgbClr val="260CC4"/>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Object 19">
                <a:extLst>
                  <a:ext uri="{FF2B5EF4-FFF2-40B4-BE49-F238E27FC236}">
                    <a16:creationId xmlns:a16="http://schemas.microsoft.com/office/drawing/2014/main" id="{672FAEE8-D054-650F-DBBF-AF7DDF0D277C}"/>
                  </a:ext>
                </a:extLst>
              </p:cNvPr>
              <p:cNvSpPr txBox="1"/>
              <p:nvPr/>
            </p:nvSpPr>
            <p:spPr bwMode="auto">
              <a:xfrm>
                <a:off x="193676" y="206083"/>
                <a:ext cx="5527186" cy="2935702"/>
              </a:xfrm>
              <a:prstGeom prst="rect">
                <a:avLst/>
              </a:prstGeom>
              <a:solidFill>
                <a:srgbClr val="FFFFFF">
                  <a:alpha val="50000"/>
                </a:srgbClr>
              </a:solidFill>
              <a:ln>
                <a:noFill/>
              </a:ln>
              <a:effectLst/>
            </p:spPr>
            <p:txBody>
              <a:bodyPr>
                <a:noAutofit/>
              </a:bodyPr>
              <a:lstStyle/>
              <a:p>
                <a:r>
                  <a:rPr lang="zh-CN" altLang="en-US" dirty="0">
                    <a:solidFill>
                      <a:srgbClr val="FF0000"/>
                    </a:solidFill>
                    <a:latin typeface="楷体" panose="02010609060101010101" pitchFamily="49" charset="-122"/>
                    <a:ea typeface="楷体" panose="02010609060101010101" pitchFamily="49" charset="-122"/>
                  </a:rPr>
                  <a:t>核物质对称能</a:t>
                </a:r>
                <a:endParaRPr lang="en-US" altLang="zh-CN" dirty="0">
                  <a:solidFill>
                    <a:srgbClr val="FF0000"/>
                  </a:solidFill>
                  <a:latin typeface="楷体" panose="02010609060101010101" pitchFamily="49" charset="-122"/>
                  <a:ea typeface="楷体" panose="02010609060101010101" pitchFamily="49" charset="-122"/>
                </a:endParaRPr>
              </a:p>
              <a:p>
                <a:pPr/>
                <a14:m>
                  <m:oMathPara xmlns:m="http://schemas.openxmlformats.org/officeDocument/2006/math">
                    <m:oMathParaPr>
                      <m:jc m:val="left"/>
                    </m:oMathParaPr>
                    <m:oMath xmlns:m="http://schemas.openxmlformats.org/officeDocument/2006/math">
                      <m:sSub>
                        <m:sSubPr>
                          <m:ctrlPr>
                            <a:rPr lang="zh-CN" altLang="en-US" sz="1400" i="1" smtClean="0">
                              <a:solidFill>
                                <a:srgbClr val="FF0000"/>
                              </a:solidFill>
                              <a:latin typeface="Cambria Math" panose="02040503050406030204" pitchFamily="18" charset="0"/>
                            </a:rPr>
                          </m:ctrlPr>
                        </m:sSubPr>
                        <m:e>
                          <m:r>
                            <a:rPr lang="zh-CN" altLang="en-US" sz="1400" i="1">
                              <a:solidFill>
                                <a:srgbClr val="FF0000"/>
                              </a:solidFill>
                              <a:latin typeface="Cambria Math" panose="02040503050406030204" pitchFamily="18" charset="0"/>
                            </a:rPr>
                            <m:t>𝐸</m:t>
                          </m:r>
                        </m:e>
                        <m:sub>
                          <m:r>
                            <m:rPr>
                              <m:nor/>
                            </m:rPr>
                            <a:rPr lang="zh-CN" altLang="en-US" sz="1400" i="0">
                              <a:solidFill>
                                <a:srgbClr val="FF0000"/>
                              </a:solidFill>
                              <a:latin typeface="Cambria Math" panose="02040503050406030204" pitchFamily="18" charset="0"/>
                            </a:rPr>
                            <m:t>sym</m:t>
                          </m:r>
                        </m:sub>
                      </m:sSub>
                      <m:r>
                        <a:rPr lang="zh-CN" altLang="en-US" sz="1400" i="1">
                          <a:solidFill>
                            <a:srgbClr val="FF0000"/>
                          </a:solidFill>
                          <a:latin typeface="Cambria Math" panose="02040503050406030204" pitchFamily="18" charset="0"/>
                        </a:rPr>
                        <m:t>(</m:t>
                      </m:r>
                      <m:r>
                        <a:rPr lang="zh-CN" altLang="en-US" sz="1400" i="1">
                          <a:solidFill>
                            <a:srgbClr val="FF0000"/>
                          </a:solidFill>
                          <a:latin typeface="Cambria Math" panose="02040503050406030204" pitchFamily="18" charset="0"/>
                        </a:rPr>
                        <m:t>𝜌</m:t>
                      </m:r>
                      <m:r>
                        <a:rPr lang="zh-CN" altLang="en-US" sz="1400" i="1">
                          <a:solidFill>
                            <a:srgbClr val="FF0000"/>
                          </a:solidFill>
                          <a:latin typeface="Cambria Math" panose="02040503050406030204" pitchFamily="18" charset="0"/>
                        </a:rPr>
                        <m:t>)=</m:t>
                      </m:r>
                      <m:sSub>
                        <m:sSubPr>
                          <m:ctrlPr>
                            <a:rPr lang="zh-CN" altLang="en-US" sz="1400" i="1">
                              <a:solidFill>
                                <a:srgbClr val="0000FF"/>
                              </a:solidFill>
                              <a:latin typeface="Cambria Math" panose="02040503050406030204" pitchFamily="18" charset="0"/>
                            </a:rPr>
                          </m:ctrlPr>
                        </m:sSubPr>
                        <m:e>
                          <m:r>
                            <a:rPr lang="zh-CN" altLang="en-US" sz="1400" i="1">
                              <a:solidFill>
                                <a:srgbClr val="0000FF"/>
                              </a:solidFill>
                              <a:latin typeface="Cambria Math" panose="02040503050406030204" pitchFamily="18" charset="0"/>
                            </a:rPr>
                            <m:t>𝐸</m:t>
                          </m:r>
                        </m:e>
                        <m:sub>
                          <m:r>
                            <m:rPr>
                              <m:nor/>
                            </m:rPr>
                            <a:rPr lang="zh-CN" altLang="en-US" sz="1400" i="0">
                              <a:solidFill>
                                <a:srgbClr val="0000FF"/>
                              </a:solidFill>
                              <a:latin typeface="Cambria Math" panose="02040503050406030204" pitchFamily="18" charset="0"/>
                            </a:rPr>
                            <m:t>sym</m:t>
                          </m:r>
                        </m:sub>
                      </m:sSub>
                      <m:r>
                        <a:rPr lang="zh-CN" altLang="en-US" sz="1400" i="1">
                          <a:solidFill>
                            <a:srgbClr val="0000FF"/>
                          </a:solidFill>
                          <a:latin typeface="Cambria Math" panose="02040503050406030204" pitchFamily="18" charset="0"/>
                        </a:rPr>
                        <m:t>(</m:t>
                      </m:r>
                      <m:sSub>
                        <m:sSubPr>
                          <m:ctrlPr>
                            <a:rPr lang="zh-CN" altLang="en-US" sz="1400" i="1">
                              <a:solidFill>
                                <a:srgbClr val="0000FF"/>
                              </a:solidFill>
                              <a:latin typeface="Cambria Math" panose="02040503050406030204" pitchFamily="18" charset="0"/>
                            </a:rPr>
                          </m:ctrlPr>
                        </m:sSubPr>
                        <m:e>
                          <m:r>
                            <a:rPr lang="zh-CN" altLang="en-US" sz="1400" i="1">
                              <a:solidFill>
                                <a:srgbClr val="0000FF"/>
                              </a:solidFill>
                              <a:latin typeface="Cambria Math" panose="02040503050406030204" pitchFamily="18" charset="0"/>
                            </a:rPr>
                            <m:t>𝜌</m:t>
                          </m:r>
                        </m:e>
                        <m:sub>
                          <m:r>
                            <a:rPr lang="zh-CN" altLang="en-US" sz="1400" i="1">
                              <a:solidFill>
                                <a:srgbClr val="0000FF"/>
                              </a:solidFill>
                              <a:latin typeface="Cambria Math" panose="02040503050406030204" pitchFamily="18" charset="0"/>
                            </a:rPr>
                            <m:t>0</m:t>
                          </m:r>
                        </m:sub>
                      </m:sSub>
                      <m:r>
                        <a:rPr lang="zh-CN" altLang="en-US" sz="1400" i="1">
                          <a:solidFill>
                            <a:srgbClr val="0000FF"/>
                          </a:solidFill>
                          <a:latin typeface="Cambria Math" panose="02040503050406030204" pitchFamily="18" charset="0"/>
                        </a:rPr>
                        <m:t>)</m:t>
                      </m:r>
                      <m:r>
                        <a:rPr lang="zh-CN" altLang="en-US" sz="1400" i="1">
                          <a:solidFill>
                            <a:srgbClr val="804000"/>
                          </a:solidFill>
                          <a:latin typeface="Cambria Math" panose="02040503050406030204" pitchFamily="18" charset="0"/>
                        </a:rPr>
                        <m:t>+</m:t>
                      </m:r>
                      <m:f>
                        <m:fPr>
                          <m:ctrlPr>
                            <a:rPr lang="zh-CN" altLang="en-US" sz="1400" i="1">
                              <a:solidFill>
                                <a:srgbClr val="804000"/>
                              </a:solidFill>
                              <a:latin typeface="Cambria Math" panose="02040503050406030204" pitchFamily="18" charset="0"/>
                            </a:rPr>
                          </m:ctrlPr>
                        </m:fPr>
                        <m:num>
                          <m:r>
                            <a:rPr lang="zh-CN" altLang="en-US" sz="1400" i="1">
                              <a:solidFill>
                                <a:srgbClr val="0000FF"/>
                              </a:solidFill>
                              <a:latin typeface="Cambria Math" panose="02040503050406030204" pitchFamily="18" charset="0"/>
                            </a:rPr>
                            <m:t>𝐿</m:t>
                          </m:r>
                        </m:num>
                        <m:den>
                          <m:r>
                            <a:rPr lang="zh-CN" altLang="en-US" sz="1400" i="1">
                              <a:solidFill>
                                <a:srgbClr val="804000"/>
                              </a:solidFill>
                              <a:latin typeface="Cambria Math" panose="02040503050406030204" pitchFamily="18" charset="0"/>
                            </a:rPr>
                            <m:t>3</m:t>
                          </m:r>
                        </m:den>
                      </m:f>
                      <m:d>
                        <m:dPr>
                          <m:ctrlPr>
                            <a:rPr lang="zh-CN" altLang="en-US" sz="1400" i="1">
                              <a:solidFill>
                                <a:srgbClr val="804000"/>
                              </a:solidFill>
                              <a:latin typeface="Cambria Math" panose="02040503050406030204" pitchFamily="18" charset="0"/>
                            </a:rPr>
                          </m:ctrlPr>
                        </m:dPr>
                        <m:e>
                          <m:f>
                            <m:fPr>
                              <m:ctrlPr>
                                <a:rPr lang="zh-CN" altLang="en-US" sz="1400" i="1">
                                  <a:solidFill>
                                    <a:srgbClr val="804000"/>
                                  </a:solidFill>
                                  <a:latin typeface="Cambria Math" panose="02040503050406030204" pitchFamily="18" charset="0"/>
                                </a:rPr>
                              </m:ctrlPr>
                            </m:fPr>
                            <m:num>
                              <m:r>
                                <a:rPr lang="zh-CN" altLang="en-US" sz="1400" i="1">
                                  <a:solidFill>
                                    <a:srgbClr val="804000"/>
                                  </a:solidFill>
                                  <a:latin typeface="Cambria Math" panose="02040503050406030204" pitchFamily="18" charset="0"/>
                                </a:rPr>
                                <m:t>𝜌</m:t>
                              </m:r>
                              <m:r>
                                <a:rPr lang="zh-CN" altLang="en-US" sz="1400" i="1">
                                  <a:solidFill>
                                    <a:srgbClr val="804000"/>
                                  </a:solidFill>
                                  <a:latin typeface="Cambria Math" panose="02040503050406030204" pitchFamily="18" charset="0"/>
                                </a:rPr>
                                <m:t>−</m:t>
                              </m:r>
                              <m:sSub>
                                <m:sSubPr>
                                  <m:ctrlPr>
                                    <a:rPr lang="zh-CN" altLang="en-US" sz="1400" i="1">
                                      <a:solidFill>
                                        <a:srgbClr val="804000"/>
                                      </a:solidFill>
                                      <a:latin typeface="Cambria Math" panose="02040503050406030204" pitchFamily="18" charset="0"/>
                                    </a:rPr>
                                  </m:ctrlPr>
                                </m:sSubPr>
                                <m:e>
                                  <m:r>
                                    <a:rPr lang="zh-CN" altLang="en-US" sz="1400" i="1">
                                      <a:solidFill>
                                        <a:srgbClr val="804000"/>
                                      </a:solidFill>
                                      <a:latin typeface="Cambria Math" panose="02040503050406030204" pitchFamily="18" charset="0"/>
                                    </a:rPr>
                                    <m:t>𝜌</m:t>
                                  </m:r>
                                </m:e>
                                <m:sub>
                                  <m:r>
                                    <a:rPr lang="zh-CN" altLang="en-US" sz="1400" i="1">
                                      <a:solidFill>
                                        <a:srgbClr val="804000"/>
                                      </a:solidFill>
                                      <a:latin typeface="Cambria Math" panose="02040503050406030204" pitchFamily="18" charset="0"/>
                                    </a:rPr>
                                    <m:t>0</m:t>
                                  </m:r>
                                </m:sub>
                              </m:sSub>
                            </m:num>
                            <m:den>
                              <m:sSub>
                                <m:sSubPr>
                                  <m:ctrlPr>
                                    <a:rPr lang="zh-CN" altLang="en-US" sz="1400" i="1">
                                      <a:solidFill>
                                        <a:srgbClr val="804000"/>
                                      </a:solidFill>
                                      <a:latin typeface="Cambria Math" panose="02040503050406030204" pitchFamily="18" charset="0"/>
                                    </a:rPr>
                                  </m:ctrlPr>
                                </m:sSubPr>
                                <m:e>
                                  <m:r>
                                    <a:rPr lang="zh-CN" altLang="en-US" sz="1400" i="1">
                                      <a:solidFill>
                                        <a:srgbClr val="804000"/>
                                      </a:solidFill>
                                      <a:latin typeface="Cambria Math" panose="02040503050406030204" pitchFamily="18" charset="0"/>
                                    </a:rPr>
                                    <m:t>𝜌</m:t>
                                  </m:r>
                                </m:e>
                                <m:sub>
                                  <m:r>
                                    <a:rPr lang="zh-CN" altLang="en-US" sz="1400" i="1">
                                      <a:solidFill>
                                        <a:srgbClr val="804000"/>
                                      </a:solidFill>
                                      <a:latin typeface="Cambria Math" panose="02040503050406030204" pitchFamily="18" charset="0"/>
                                    </a:rPr>
                                    <m:t>0</m:t>
                                  </m:r>
                                </m:sub>
                              </m:sSub>
                            </m:den>
                          </m:f>
                        </m:e>
                      </m:d>
                      <m:r>
                        <a:rPr lang="zh-CN" altLang="en-US" sz="1400" i="1">
                          <a:solidFill>
                            <a:srgbClr val="804000"/>
                          </a:solidFill>
                          <a:latin typeface="Cambria Math" panose="02040503050406030204" pitchFamily="18" charset="0"/>
                        </a:rPr>
                        <m:t>+</m:t>
                      </m:r>
                      <m:f>
                        <m:fPr>
                          <m:ctrlPr>
                            <a:rPr lang="zh-CN" altLang="en-US" sz="1400" i="1">
                              <a:solidFill>
                                <a:srgbClr val="804000"/>
                              </a:solidFill>
                              <a:latin typeface="Cambria Math" panose="02040503050406030204" pitchFamily="18" charset="0"/>
                            </a:rPr>
                          </m:ctrlPr>
                        </m:fPr>
                        <m:num>
                          <m:sSub>
                            <m:sSubPr>
                              <m:ctrlPr>
                                <a:rPr lang="zh-CN" altLang="en-US" sz="1400" i="1">
                                  <a:solidFill>
                                    <a:srgbClr val="0000FF"/>
                                  </a:solidFill>
                                  <a:latin typeface="Cambria Math" panose="02040503050406030204" pitchFamily="18" charset="0"/>
                                </a:rPr>
                              </m:ctrlPr>
                            </m:sSubPr>
                            <m:e>
                              <m:r>
                                <a:rPr lang="zh-CN" altLang="en-US" sz="1400" i="1">
                                  <a:solidFill>
                                    <a:srgbClr val="0000FF"/>
                                  </a:solidFill>
                                  <a:latin typeface="Cambria Math" panose="02040503050406030204" pitchFamily="18" charset="0"/>
                                </a:rPr>
                                <m:t>𝐾</m:t>
                              </m:r>
                            </m:e>
                            <m:sub>
                              <m:r>
                                <m:rPr>
                                  <m:nor/>
                                </m:rPr>
                                <a:rPr lang="zh-CN" altLang="en-US" sz="1400" i="0">
                                  <a:solidFill>
                                    <a:srgbClr val="0000FF"/>
                                  </a:solidFill>
                                  <a:latin typeface="Cambria Math" panose="02040503050406030204" pitchFamily="18" charset="0"/>
                                </a:rPr>
                                <m:t>sym</m:t>
                              </m:r>
                            </m:sub>
                          </m:sSub>
                        </m:num>
                        <m:den>
                          <m:r>
                            <a:rPr lang="zh-CN" altLang="en-US" sz="1400" i="1">
                              <a:solidFill>
                                <a:srgbClr val="804000"/>
                              </a:solidFill>
                              <a:latin typeface="Cambria Math" panose="02040503050406030204" pitchFamily="18" charset="0"/>
                            </a:rPr>
                            <m:t>18</m:t>
                          </m:r>
                        </m:den>
                      </m:f>
                      <m:sSup>
                        <m:sSupPr>
                          <m:ctrlPr>
                            <a:rPr lang="zh-CN" altLang="en-US" sz="1400" i="1">
                              <a:solidFill>
                                <a:srgbClr val="804000"/>
                              </a:solidFill>
                              <a:latin typeface="Cambria Math" panose="02040503050406030204" pitchFamily="18" charset="0"/>
                            </a:rPr>
                          </m:ctrlPr>
                        </m:sSupPr>
                        <m:e>
                          <m:d>
                            <m:dPr>
                              <m:ctrlPr>
                                <a:rPr lang="zh-CN" altLang="en-US" sz="1400" i="1">
                                  <a:solidFill>
                                    <a:srgbClr val="804000"/>
                                  </a:solidFill>
                                  <a:latin typeface="Cambria Math" panose="02040503050406030204" pitchFamily="18" charset="0"/>
                                </a:rPr>
                              </m:ctrlPr>
                            </m:dPr>
                            <m:e>
                              <m:f>
                                <m:fPr>
                                  <m:ctrlPr>
                                    <a:rPr lang="zh-CN" altLang="en-US" sz="1400" i="1">
                                      <a:solidFill>
                                        <a:srgbClr val="804000"/>
                                      </a:solidFill>
                                      <a:latin typeface="Cambria Math" panose="02040503050406030204" pitchFamily="18" charset="0"/>
                                    </a:rPr>
                                  </m:ctrlPr>
                                </m:fPr>
                                <m:num>
                                  <m:r>
                                    <a:rPr lang="zh-CN" altLang="en-US" sz="1400" i="1">
                                      <a:solidFill>
                                        <a:srgbClr val="804000"/>
                                      </a:solidFill>
                                      <a:latin typeface="Cambria Math" panose="02040503050406030204" pitchFamily="18" charset="0"/>
                                    </a:rPr>
                                    <m:t>𝜌</m:t>
                                  </m:r>
                                  <m:r>
                                    <a:rPr lang="zh-CN" altLang="en-US" sz="1400" i="1">
                                      <a:solidFill>
                                        <a:srgbClr val="804000"/>
                                      </a:solidFill>
                                      <a:latin typeface="Cambria Math" panose="02040503050406030204" pitchFamily="18" charset="0"/>
                                    </a:rPr>
                                    <m:t>−</m:t>
                                  </m:r>
                                  <m:sSub>
                                    <m:sSubPr>
                                      <m:ctrlPr>
                                        <a:rPr lang="zh-CN" altLang="en-US" sz="1400" i="1">
                                          <a:solidFill>
                                            <a:srgbClr val="804000"/>
                                          </a:solidFill>
                                          <a:latin typeface="Cambria Math" panose="02040503050406030204" pitchFamily="18" charset="0"/>
                                        </a:rPr>
                                      </m:ctrlPr>
                                    </m:sSubPr>
                                    <m:e>
                                      <m:r>
                                        <a:rPr lang="zh-CN" altLang="en-US" sz="1400" i="1">
                                          <a:solidFill>
                                            <a:srgbClr val="804000"/>
                                          </a:solidFill>
                                          <a:latin typeface="Cambria Math" panose="02040503050406030204" pitchFamily="18" charset="0"/>
                                        </a:rPr>
                                        <m:t>𝜌</m:t>
                                      </m:r>
                                    </m:e>
                                    <m:sub>
                                      <m:r>
                                        <a:rPr lang="zh-CN" altLang="en-US" sz="1400" i="1">
                                          <a:solidFill>
                                            <a:srgbClr val="804000"/>
                                          </a:solidFill>
                                          <a:latin typeface="Cambria Math" panose="02040503050406030204" pitchFamily="18" charset="0"/>
                                        </a:rPr>
                                        <m:t>0</m:t>
                                      </m:r>
                                    </m:sub>
                                  </m:sSub>
                                </m:num>
                                <m:den>
                                  <m:sSub>
                                    <m:sSubPr>
                                      <m:ctrlPr>
                                        <a:rPr lang="zh-CN" altLang="en-US" sz="1400" i="1">
                                          <a:solidFill>
                                            <a:srgbClr val="804000"/>
                                          </a:solidFill>
                                          <a:latin typeface="Cambria Math" panose="02040503050406030204" pitchFamily="18" charset="0"/>
                                        </a:rPr>
                                      </m:ctrlPr>
                                    </m:sSubPr>
                                    <m:e>
                                      <m:r>
                                        <a:rPr lang="zh-CN" altLang="en-US" sz="1400" i="1">
                                          <a:solidFill>
                                            <a:srgbClr val="804000"/>
                                          </a:solidFill>
                                          <a:latin typeface="Cambria Math" panose="02040503050406030204" pitchFamily="18" charset="0"/>
                                        </a:rPr>
                                        <m:t>𝜌</m:t>
                                      </m:r>
                                    </m:e>
                                    <m:sub>
                                      <m:r>
                                        <a:rPr lang="zh-CN" altLang="en-US" sz="1400" i="1">
                                          <a:solidFill>
                                            <a:srgbClr val="804000"/>
                                          </a:solidFill>
                                          <a:latin typeface="Cambria Math" panose="02040503050406030204" pitchFamily="18" charset="0"/>
                                        </a:rPr>
                                        <m:t>0</m:t>
                                      </m:r>
                                    </m:sub>
                                  </m:sSub>
                                </m:den>
                              </m:f>
                            </m:e>
                          </m:d>
                        </m:e>
                        <m:sup>
                          <m:r>
                            <a:rPr lang="zh-CN" altLang="en-US" sz="1400" i="1">
                              <a:solidFill>
                                <a:srgbClr val="804000"/>
                              </a:solidFill>
                              <a:latin typeface="Cambria Math" panose="02040503050406030204" pitchFamily="18" charset="0"/>
                            </a:rPr>
                            <m:t>2</m:t>
                          </m:r>
                        </m:sup>
                      </m:sSup>
                      <m:r>
                        <a:rPr lang="zh-CN" altLang="en-US" sz="1400" i="1">
                          <a:solidFill>
                            <a:srgbClr val="804000"/>
                          </a:solidFill>
                          <a:latin typeface="Cambria Math" panose="02040503050406030204" pitchFamily="18" charset="0"/>
                        </a:rPr>
                        <m:t>, (</m:t>
                      </m:r>
                      <m:r>
                        <a:rPr lang="zh-CN" altLang="en-US" sz="1400" i="1">
                          <a:solidFill>
                            <a:srgbClr val="FF0000"/>
                          </a:solidFill>
                          <a:latin typeface="Cambria Math" panose="02040503050406030204" pitchFamily="18" charset="0"/>
                        </a:rPr>
                        <m:t>𝜌</m:t>
                      </m:r>
                      <m:r>
                        <a:rPr lang="zh-CN" altLang="en-US" sz="1400" i="1">
                          <a:solidFill>
                            <a:srgbClr val="FF0000"/>
                          </a:solidFill>
                          <a:latin typeface="Cambria Math" panose="02040503050406030204" pitchFamily="18" charset="0"/>
                        </a:rPr>
                        <m:t>∼</m:t>
                      </m:r>
                      <m:sSub>
                        <m:sSubPr>
                          <m:ctrlPr>
                            <a:rPr lang="zh-CN" altLang="en-US" sz="1400" i="1">
                              <a:solidFill>
                                <a:srgbClr val="FF0000"/>
                              </a:solidFill>
                              <a:latin typeface="Cambria Math" panose="02040503050406030204" pitchFamily="18" charset="0"/>
                            </a:rPr>
                          </m:ctrlPr>
                        </m:sSubPr>
                        <m:e>
                          <m:r>
                            <a:rPr lang="zh-CN" altLang="en-US" sz="1400" i="1">
                              <a:solidFill>
                                <a:srgbClr val="FF0000"/>
                              </a:solidFill>
                              <a:latin typeface="Cambria Math" panose="02040503050406030204" pitchFamily="18" charset="0"/>
                            </a:rPr>
                            <m:t>𝜌</m:t>
                          </m:r>
                        </m:e>
                        <m:sub>
                          <m:r>
                            <a:rPr lang="zh-CN" altLang="en-US" sz="1400" i="1">
                              <a:solidFill>
                                <a:srgbClr val="FF0000"/>
                              </a:solidFill>
                              <a:latin typeface="Cambria Math" panose="02040503050406030204" pitchFamily="18" charset="0"/>
                            </a:rPr>
                            <m:t>0</m:t>
                          </m:r>
                        </m:sub>
                      </m:sSub>
                      <m:r>
                        <a:rPr lang="zh-CN" altLang="en-US" sz="1400" i="1">
                          <a:solidFill>
                            <a:srgbClr val="804000"/>
                          </a:solidFill>
                          <a:latin typeface="Cambria Math" panose="02040503050406030204" pitchFamily="18" charset="0"/>
                        </a:rPr>
                        <m:t>)</m:t>
                      </m:r>
                    </m:oMath>
                  </m:oMathPara>
                </a14:m>
                <a:br>
                  <a:rPr lang="zh-CN" altLang="en-US" sz="1400" i="1" dirty="0">
                    <a:solidFill>
                      <a:srgbClr val="804000"/>
                    </a:solidFill>
                    <a:latin typeface="Cambria Math" panose="02040503050406030204" pitchFamily="18" charset="0"/>
                  </a:rPr>
                </a:br>
                <a:endParaRPr lang="en-US" altLang="zh-CN" sz="1400" i="1" dirty="0">
                  <a:solidFill>
                    <a:srgbClr val="804000"/>
                  </a:solidFill>
                  <a:latin typeface="Cambria Math" panose="02040503050406030204" pitchFamily="18" charset="0"/>
                </a:endParaRPr>
              </a:p>
              <a:p>
                <a:r>
                  <a:rPr lang="zh-CN" altLang="en-US" b="1" dirty="0">
                    <a:solidFill>
                      <a:srgbClr val="804000"/>
                    </a:solidFill>
                    <a:latin typeface="楷体" panose="02010609060101010101" pitchFamily="49" charset="-122"/>
                    <a:ea typeface="楷体" panose="02010609060101010101" pitchFamily="49" charset="-122"/>
                  </a:rPr>
                  <a:t>液滴模型</a:t>
                </a:r>
                <a:endParaRPr lang="en-US" altLang="zh-CN" b="1" dirty="0">
                  <a:solidFill>
                    <a:srgbClr val="804000"/>
                  </a:solidFill>
                  <a:latin typeface="楷体" panose="02010609060101010101" pitchFamily="49" charset="-122"/>
                  <a:ea typeface="楷体" panose="02010609060101010101" pitchFamily="49" charset="-122"/>
                </a:endParaRPr>
              </a:p>
              <a:p>
                <a:pPr/>
                <a14:m>
                  <m:oMathPara xmlns:m="http://schemas.openxmlformats.org/officeDocument/2006/math">
                    <m:oMathParaPr>
                      <m:jc m:val="left"/>
                    </m:oMathParaPr>
                    <m:oMath xmlns:m="http://schemas.openxmlformats.org/officeDocument/2006/math">
                      <m:sSub>
                        <m:sSubPr>
                          <m:ctrlPr>
                            <a:rPr lang="zh-CN" altLang="en-US" sz="1400" i="1">
                              <a:solidFill>
                                <a:srgbClr val="0080C0"/>
                              </a:solidFill>
                              <a:latin typeface="Cambria Math" panose="02040503050406030204" pitchFamily="18" charset="0"/>
                            </a:rPr>
                          </m:ctrlPr>
                        </m:sSubPr>
                        <m:e>
                          <m:r>
                            <a:rPr lang="zh-CN" altLang="en-US" sz="1400" i="1">
                              <a:solidFill>
                                <a:srgbClr val="0080C0"/>
                              </a:solidFill>
                              <a:latin typeface="Cambria Math" panose="02040503050406030204" pitchFamily="18" charset="0"/>
                            </a:rPr>
                            <m:t>𝐸</m:t>
                          </m:r>
                        </m:e>
                        <m:sub>
                          <m:r>
                            <m:rPr>
                              <m:nor/>
                            </m:rPr>
                            <a:rPr lang="zh-CN" altLang="en-US" sz="1400" i="0">
                              <a:solidFill>
                                <a:srgbClr val="0080C0"/>
                              </a:solidFill>
                              <a:latin typeface="Times New Roman" panose="02020603050405020304" pitchFamily="18" charset="0"/>
                              <a:cs typeface="Times New Roman" panose="02020603050405020304" pitchFamily="18" charset="0"/>
                            </a:rPr>
                            <m:t>sym</m:t>
                          </m:r>
                        </m:sub>
                      </m:sSub>
                      <m:r>
                        <a:rPr lang="zh-CN" altLang="en-US" sz="1400" i="1">
                          <a:solidFill>
                            <a:srgbClr val="0080C0"/>
                          </a:solidFill>
                          <a:latin typeface="Cambria Math" panose="02040503050406030204" pitchFamily="18" charset="0"/>
                        </a:rPr>
                        <m:t>(</m:t>
                      </m:r>
                      <m:sSub>
                        <m:sSubPr>
                          <m:ctrlPr>
                            <a:rPr lang="zh-CN" altLang="en-US" sz="1400" i="1">
                              <a:solidFill>
                                <a:srgbClr val="0080C0"/>
                              </a:solidFill>
                              <a:latin typeface="Cambria Math" panose="02040503050406030204" pitchFamily="18" charset="0"/>
                            </a:rPr>
                          </m:ctrlPr>
                        </m:sSubPr>
                        <m:e>
                          <m:r>
                            <a:rPr lang="zh-CN" altLang="en-US" sz="1400" i="1">
                              <a:solidFill>
                                <a:srgbClr val="0080C0"/>
                              </a:solidFill>
                              <a:latin typeface="Cambria Math" panose="02040503050406030204" pitchFamily="18" charset="0"/>
                            </a:rPr>
                            <m:t>𝜌</m:t>
                          </m:r>
                        </m:e>
                        <m:sub>
                          <m:r>
                            <a:rPr lang="zh-CN" altLang="en-US" sz="1400" i="1">
                              <a:solidFill>
                                <a:srgbClr val="0080C0"/>
                              </a:solidFill>
                              <a:latin typeface="Cambria Math" panose="02040503050406030204" pitchFamily="18" charset="0"/>
                            </a:rPr>
                            <m:t>0</m:t>
                          </m:r>
                        </m:sub>
                      </m:sSub>
                      <m:r>
                        <a:rPr lang="zh-CN" altLang="en-US" sz="1400" i="1">
                          <a:solidFill>
                            <a:srgbClr val="0080C0"/>
                          </a:solidFill>
                          <a:latin typeface="Cambria Math" panose="02040503050406030204" pitchFamily="18" charset="0"/>
                        </a:rPr>
                        <m:t>)</m:t>
                      </m:r>
                      <m:r>
                        <a:rPr lang="zh-CN" altLang="en-US" sz="1400" i="1">
                          <a:solidFill>
                            <a:srgbClr val="804000"/>
                          </a:solidFill>
                          <a:latin typeface="Cambria Math" panose="02040503050406030204" pitchFamily="18" charset="0"/>
                        </a:rPr>
                        <m:t>≈3</m:t>
                      </m:r>
                      <m:r>
                        <a:rPr lang="en-US" altLang="zh-CN" sz="1400" b="0" i="1" smtClean="0">
                          <a:solidFill>
                            <a:srgbClr val="804000"/>
                          </a:solidFill>
                          <a:latin typeface="Cambria Math" panose="02040503050406030204" pitchFamily="18" charset="0"/>
                        </a:rPr>
                        <m:t>2</m:t>
                      </m:r>
                      <m:r>
                        <m:rPr>
                          <m:nor/>
                        </m:rPr>
                        <a:rPr lang="zh-CN" altLang="en-US" sz="1400" i="0">
                          <a:solidFill>
                            <a:srgbClr val="804000"/>
                          </a:solidFill>
                          <a:latin typeface="Times New Roman" panose="02020603050405020304" pitchFamily="18" charset="0"/>
                          <a:cs typeface="Times New Roman" panose="02020603050405020304" pitchFamily="18" charset="0"/>
                        </a:rPr>
                        <m:t> </m:t>
                      </m:r>
                      <m:r>
                        <m:rPr>
                          <m:nor/>
                        </m:rPr>
                        <a:rPr lang="zh-CN" altLang="en-US" sz="1400" i="0">
                          <a:solidFill>
                            <a:srgbClr val="804000"/>
                          </a:solidFill>
                          <a:latin typeface="Times New Roman" panose="02020603050405020304" pitchFamily="18" charset="0"/>
                          <a:cs typeface="Times New Roman" panose="02020603050405020304" pitchFamily="18" charset="0"/>
                        </a:rPr>
                        <m:t>MeV</m:t>
                      </m:r>
                    </m:oMath>
                  </m:oMathPara>
                </a14:m>
                <a:endParaRPr lang="en-US" altLang="zh-CN" sz="1400" i="1" dirty="0">
                  <a:solidFill>
                    <a:srgbClr val="0080C0"/>
                  </a:solidFill>
                  <a:latin typeface="Times New Roman" panose="02020603050405020304" pitchFamily="18" charset="0"/>
                  <a:cs typeface="Times New Roman" panose="02020603050405020304" pitchFamily="18" charset="0"/>
                </a:endParaRPr>
              </a:p>
              <a:p>
                <a:endParaRPr lang="en-US" altLang="zh-CN" sz="1400" i="1" dirty="0">
                  <a:solidFill>
                    <a:srgbClr val="0080C0"/>
                  </a:solidFill>
                  <a:latin typeface="Cambria Math" panose="02040503050406030204" pitchFamily="18" charset="0"/>
                </a:endParaRPr>
              </a:p>
              <a:p>
                <a:r>
                  <a:rPr lang="zh-CN" altLang="en-US" sz="1400" dirty="0">
                    <a:solidFill>
                      <a:srgbClr val="260CC4"/>
                    </a:solidFill>
                    <a:latin typeface="黑体" panose="02010609060101010101" pitchFamily="49" charset="-122"/>
                    <a:ea typeface="黑体" panose="02010609060101010101" pitchFamily="49" charset="-122"/>
                  </a:rPr>
                  <a:t>斜率和曲率参数</a:t>
                </a:r>
                <a:endParaRPr lang="en-US" altLang="zh-CN" sz="1400" dirty="0">
                  <a:solidFill>
                    <a:srgbClr val="260CC4"/>
                  </a:solidFill>
                  <a:latin typeface="黑体" panose="02010609060101010101" pitchFamily="49" charset="-122"/>
                  <a:ea typeface="黑体" panose="02010609060101010101" pitchFamily="49" charset="-122"/>
                </a:endParaRPr>
              </a:p>
              <a:p>
                <a:pPr/>
                <a:br>
                  <a:rPr lang="zh-CN" altLang="en-US" sz="1400" i="1" dirty="0">
                    <a:solidFill>
                      <a:srgbClr val="260CC4"/>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zh-CN" altLang="en-US" sz="1400" i="1">
                          <a:solidFill>
                            <a:srgbClr val="260CC4"/>
                          </a:solidFill>
                          <a:latin typeface="Cambria Math" panose="02040503050406030204" pitchFamily="18" charset="0"/>
                        </a:rPr>
                        <m:t>𝐿</m:t>
                      </m:r>
                      <m:r>
                        <a:rPr lang="zh-CN" altLang="en-US" sz="1400" i="1">
                          <a:solidFill>
                            <a:srgbClr val="260CC4"/>
                          </a:solidFill>
                          <a:latin typeface="Cambria Math" panose="02040503050406030204" pitchFamily="18" charset="0"/>
                        </a:rPr>
                        <m:t>≡3</m:t>
                      </m:r>
                      <m:sSub>
                        <m:sSubPr>
                          <m:ctrlPr>
                            <a:rPr lang="zh-CN" altLang="en-US" sz="1400" i="1">
                              <a:solidFill>
                                <a:srgbClr val="260CC4"/>
                              </a:solidFill>
                              <a:latin typeface="Cambria Math" panose="02040503050406030204" pitchFamily="18" charset="0"/>
                            </a:rPr>
                          </m:ctrlPr>
                        </m:sSubPr>
                        <m:e>
                          <m:r>
                            <a:rPr lang="zh-CN" altLang="en-US" sz="1400" i="1">
                              <a:solidFill>
                                <a:srgbClr val="260CC4"/>
                              </a:solidFill>
                              <a:latin typeface="Cambria Math" panose="02040503050406030204" pitchFamily="18" charset="0"/>
                            </a:rPr>
                            <m:t>𝜌</m:t>
                          </m:r>
                        </m:e>
                        <m:sub>
                          <m:r>
                            <a:rPr lang="zh-CN" altLang="en-US" sz="1400" i="1">
                              <a:solidFill>
                                <a:srgbClr val="260CC4"/>
                              </a:solidFill>
                              <a:latin typeface="Cambria Math" panose="02040503050406030204" pitchFamily="18" charset="0"/>
                            </a:rPr>
                            <m:t>0</m:t>
                          </m:r>
                        </m:sub>
                      </m:sSub>
                      <m:sSub>
                        <m:sSubPr>
                          <m:ctrlPr>
                            <a:rPr lang="zh-CN" altLang="en-US" sz="1400" i="1">
                              <a:solidFill>
                                <a:srgbClr val="260CC4"/>
                              </a:solidFill>
                              <a:latin typeface="Cambria Math" panose="02040503050406030204" pitchFamily="18" charset="0"/>
                            </a:rPr>
                          </m:ctrlPr>
                        </m:sSubPr>
                        <m:e>
                          <m:d>
                            <m:dPr>
                              <m:begChr m:val=""/>
                              <m:endChr m:val="|"/>
                              <m:ctrlPr>
                                <a:rPr lang="zh-CN" altLang="en-US" sz="1400" i="1">
                                  <a:solidFill>
                                    <a:srgbClr val="260CC4"/>
                                  </a:solidFill>
                                  <a:latin typeface="Cambria Math" panose="02040503050406030204" pitchFamily="18" charset="0"/>
                                </a:rPr>
                              </m:ctrlPr>
                            </m:dPr>
                            <m:e>
                              <m:f>
                                <m:fPr>
                                  <m:ctrlPr>
                                    <a:rPr lang="zh-CN" altLang="en-US" sz="1400" i="1">
                                      <a:solidFill>
                                        <a:srgbClr val="260CC4"/>
                                      </a:solidFill>
                                      <a:latin typeface="Cambria Math" panose="02040503050406030204" pitchFamily="18" charset="0"/>
                                    </a:rPr>
                                  </m:ctrlPr>
                                </m:fPr>
                                <m:num>
                                  <m:r>
                                    <a:rPr lang="zh-CN" altLang="en-US" sz="1400" i="1">
                                      <a:solidFill>
                                        <a:srgbClr val="260CC4"/>
                                      </a:solidFill>
                                      <a:latin typeface="Cambria Math" panose="02040503050406030204" pitchFamily="18" charset="0"/>
                                    </a:rPr>
                                    <m:t>𝜕</m:t>
                                  </m:r>
                                  <m:sSub>
                                    <m:sSubPr>
                                      <m:ctrlPr>
                                        <a:rPr lang="zh-CN" altLang="en-US" sz="1400" i="1">
                                          <a:solidFill>
                                            <a:srgbClr val="260CC4"/>
                                          </a:solidFill>
                                          <a:latin typeface="Cambria Math" panose="02040503050406030204" pitchFamily="18" charset="0"/>
                                        </a:rPr>
                                      </m:ctrlPr>
                                    </m:sSubPr>
                                    <m:e>
                                      <m:r>
                                        <a:rPr lang="zh-CN" altLang="en-US" sz="1400" i="1">
                                          <a:solidFill>
                                            <a:srgbClr val="260CC4"/>
                                          </a:solidFill>
                                          <a:latin typeface="Cambria Math" panose="02040503050406030204" pitchFamily="18" charset="0"/>
                                        </a:rPr>
                                        <m:t>𝐸</m:t>
                                      </m:r>
                                    </m:e>
                                    <m:sub>
                                      <m:r>
                                        <m:rPr>
                                          <m:nor/>
                                        </m:rPr>
                                        <a:rPr lang="zh-CN" altLang="en-US" sz="1400" i="0">
                                          <a:solidFill>
                                            <a:srgbClr val="260CC4"/>
                                          </a:solidFill>
                                          <a:latin typeface="Cambria Math" panose="02040503050406030204" pitchFamily="18" charset="0"/>
                                        </a:rPr>
                                        <m:t>sym</m:t>
                                      </m:r>
                                    </m:sub>
                                  </m:sSub>
                                  <m:d>
                                    <m:dPr>
                                      <m:ctrlPr>
                                        <a:rPr lang="zh-CN" altLang="en-US" sz="1400" i="1">
                                          <a:solidFill>
                                            <a:srgbClr val="260CC4"/>
                                          </a:solidFill>
                                          <a:latin typeface="Cambria Math" panose="02040503050406030204" pitchFamily="18" charset="0"/>
                                        </a:rPr>
                                      </m:ctrlPr>
                                    </m:dPr>
                                    <m:e>
                                      <m:r>
                                        <a:rPr lang="zh-CN" altLang="en-US" sz="1400" i="1">
                                          <a:solidFill>
                                            <a:srgbClr val="260CC4"/>
                                          </a:solidFill>
                                          <a:latin typeface="Cambria Math" panose="02040503050406030204" pitchFamily="18" charset="0"/>
                                        </a:rPr>
                                        <m:t>𝜌</m:t>
                                      </m:r>
                                    </m:e>
                                  </m:d>
                                </m:num>
                                <m:den>
                                  <m:r>
                                    <a:rPr lang="zh-CN" altLang="en-US" sz="1400" i="1">
                                      <a:solidFill>
                                        <a:srgbClr val="260CC4"/>
                                      </a:solidFill>
                                      <a:latin typeface="Cambria Math" panose="02040503050406030204" pitchFamily="18" charset="0"/>
                                    </a:rPr>
                                    <m:t>𝜕𝜌</m:t>
                                  </m:r>
                                </m:den>
                              </m:f>
                            </m:e>
                          </m:d>
                        </m:e>
                        <m:sub>
                          <m:r>
                            <a:rPr lang="zh-CN" altLang="en-US" sz="1400" i="1">
                              <a:solidFill>
                                <a:srgbClr val="260CC4"/>
                              </a:solidFill>
                              <a:latin typeface="Cambria Math" panose="02040503050406030204" pitchFamily="18" charset="0"/>
                            </a:rPr>
                            <m:t>𝜌</m:t>
                          </m:r>
                          <m:r>
                            <a:rPr lang="zh-CN" altLang="en-US" sz="1400" i="1">
                              <a:solidFill>
                                <a:srgbClr val="260CC4"/>
                              </a:solidFill>
                              <a:latin typeface="Cambria Math" panose="02040503050406030204" pitchFamily="18" charset="0"/>
                            </a:rPr>
                            <m:t>=</m:t>
                          </m:r>
                          <m:sSub>
                            <m:sSubPr>
                              <m:ctrlPr>
                                <a:rPr lang="zh-CN" altLang="en-US" sz="1400" i="1">
                                  <a:solidFill>
                                    <a:srgbClr val="260CC4"/>
                                  </a:solidFill>
                                  <a:latin typeface="Cambria Math" panose="02040503050406030204" pitchFamily="18" charset="0"/>
                                </a:rPr>
                              </m:ctrlPr>
                            </m:sSubPr>
                            <m:e>
                              <m:r>
                                <a:rPr lang="zh-CN" altLang="en-US" sz="1400" i="1">
                                  <a:solidFill>
                                    <a:srgbClr val="260CC4"/>
                                  </a:solidFill>
                                  <a:latin typeface="Cambria Math" panose="02040503050406030204" pitchFamily="18" charset="0"/>
                                </a:rPr>
                                <m:t>𝜌</m:t>
                              </m:r>
                            </m:e>
                            <m:sub>
                              <m:r>
                                <a:rPr lang="zh-CN" altLang="en-US" sz="1400" i="1">
                                  <a:solidFill>
                                    <a:srgbClr val="260CC4"/>
                                  </a:solidFill>
                                  <a:latin typeface="Cambria Math" panose="02040503050406030204" pitchFamily="18" charset="0"/>
                                </a:rPr>
                                <m:t>0</m:t>
                              </m:r>
                            </m:sub>
                          </m:sSub>
                        </m:sub>
                      </m:sSub>
                      <m:r>
                        <a:rPr lang="en-US" altLang="zh-CN" sz="1400" b="0" i="1" smtClean="0">
                          <a:solidFill>
                            <a:srgbClr val="260CC4"/>
                          </a:solidFill>
                          <a:latin typeface="Cambria Math" panose="02040503050406030204" pitchFamily="18" charset="0"/>
                        </a:rPr>
                        <m:t>               </m:t>
                      </m:r>
                      <m:sSub>
                        <m:sSubPr>
                          <m:ctrlPr>
                            <a:rPr lang="zh-CN" altLang="en-US" sz="1400" i="1">
                              <a:solidFill>
                                <a:srgbClr val="260CC4"/>
                              </a:solidFill>
                              <a:latin typeface="Cambria Math" panose="02040503050406030204" pitchFamily="18" charset="0"/>
                            </a:rPr>
                          </m:ctrlPr>
                        </m:sSubPr>
                        <m:e>
                          <m:r>
                            <a:rPr lang="zh-CN" altLang="en-US" sz="1400" i="1">
                              <a:solidFill>
                                <a:srgbClr val="260CC4"/>
                              </a:solidFill>
                              <a:latin typeface="Cambria Math" panose="02040503050406030204" pitchFamily="18" charset="0"/>
                            </a:rPr>
                            <m:t>𝐾</m:t>
                          </m:r>
                        </m:e>
                        <m:sub>
                          <m:r>
                            <m:rPr>
                              <m:nor/>
                            </m:rPr>
                            <a:rPr lang="zh-CN" altLang="en-US" sz="1400" i="0">
                              <a:solidFill>
                                <a:srgbClr val="260CC4"/>
                              </a:solidFill>
                              <a:latin typeface="Cambria Math" panose="02040503050406030204" pitchFamily="18" charset="0"/>
                            </a:rPr>
                            <m:t>sym</m:t>
                          </m:r>
                        </m:sub>
                      </m:sSub>
                      <m:r>
                        <a:rPr lang="zh-CN" altLang="en-US" sz="1400" i="1">
                          <a:solidFill>
                            <a:srgbClr val="260CC4"/>
                          </a:solidFill>
                          <a:latin typeface="Cambria Math" panose="02040503050406030204" pitchFamily="18" charset="0"/>
                        </a:rPr>
                        <m:t>≡9</m:t>
                      </m:r>
                      <m:sSubSup>
                        <m:sSubSupPr>
                          <m:ctrlPr>
                            <a:rPr lang="zh-CN" altLang="en-US" sz="1400" i="1">
                              <a:solidFill>
                                <a:srgbClr val="260CC4"/>
                              </a:solidFill>
                              <a:latin typeface="Cambria Math" panose="02040503050406030204" pitchFamily="18" charset="0"/>
                            </a:rPr>
                          </m:ctrlPr>
                        </m:sSubSupPr>
                        <m:e>
                          <m:r>
                            <a:rPr lang="zh-CN" altLang="en-US" sz="1400" i="1">
                              <a:solidFill>
                                <a:srgbClr val="260CC4"/>
                              </a:solidFill>
                              <a:latin typeface="Cambria Math" panose="02040503050406030204" pitchFamily="18" charset="0"/>
                            </a:rPr>
                            <m:t>𝜌</m:t>
                          </m:r>
                        </m:e>
                        <m:sub>
                          <m:r>
                            <a:rPr lang="zh-CN" altLang="en-US" sz="1400" i="1">
                              <a:solidFill>
                                <a:srgbClr val="260CC4"/>
                              </a:solidFill>
                              <a:latin typeface="Cambria Math" panose="02040503050406030204" pitchFamily="18" charset="0"/>
                            </a:rPr>
                            <m:t>0</m:t>
                          </m:r>
                        </m:sub>
                        <m:sup>
                          <m:r>
                            <a:rPr lang="zh-CN" altLang="en-US" sz="1400" i="1">
                              <a:solidFill>
                                <a:srgbClr val="260CC4"/>
                              </a:solidFill>
                              <a:latin typeface="Cambria Math" panose="02040503050406030204" pitchFamily="18" charset="0"/>
                            </a:rPr>
                            <m:t>2</m:t>
                          </m:r>
                        </m:sup>
                      </m:sSubSup>
                      <m:sSub>
                        <m:sSubPr>
                          <m:ctrlPr>
                            <a:rPr lang="zh-CN" altLang="en-US" sz="1400" i="1">
                              <a:solidFill>
                                <a:srgbClr val="260CC4"/>
                              </a:solidFill>
                              <a:latin typeface="Cambria Math" panose="02040503050406030204" pitchFamily="18" charset="0"/>
                            </a:rPr>
                          </m:ctrlPr>
                        </m:sSubPr>
                        <m:e>
                          <m:d>
                            <m:dPr>
                              <m:begChr m:val=""/>
                              <m:endChr m:val="|"/>
                              <m:ctrlPr>
                                <a:rPr lang="zh-CN" altLang="en-US" sz="1400" i="1">
                                  <a:solidFill>
                                    <a:srgbClr val="260CC4"/>
                                  </a:solidFill>
                                  <a:latin typeface="Cambria Math" panose="02040503050406030204" pitchFamily="18" charset="0"/>
                                </a:rPr>
                              </m:ctrlPr>
                            </m:dPr>
                            <m:e>
                              <m:f>
                                <m:fPr>
                                  <m:ctrlPr>
                                    <a:rPr lang="zh-CN" altLang="en-US" sz="1400" i="1">
                                      <a:solidFill>
                                        <a:srgbClr val="260CC4"/>
                                      </a:solidFill>
                                      <a:latin typeface="Cambria Math" panose="02040503050406030204" pitchFamily="18" charset="0"/>
                                    </a:rPr>
                                  </m:ctrlPr>
                                </m:fPr>
                                <m:num>
                                  <m:sSup>
                                    <m:sSupPr>
                                      <m:ctrlPr>
                                        <a:rPr lang="zh-CN" altLang="en-US" sz="1400" i="1">
                                          <a:solidFill>
                                            <a:srgbClr val="260CC4"/>
                                          </a:solidFill>
                                          <a:latin typeface="Cambria Math" panose="02040503050406030204" pitchFamily="18" charset="0"/>
                                        </a:rPr>
                                      </m:ctrlPr>
                                    </m:sSupPr>
                                    <m:e>
                                      <m:r>
                                        <a:rPr lang="zh-CN" altLang="en-US" sz="1400" i="1">
                                          <a:solidFill>
                                            <a:srgbClr val="260CC4"/>
                                          </a:solidFill>
                                          <a:latin typeface="Cambria Math" panose="02040503050406030204" pitchFamily="18" charset="0"/>
                                        </a:rPr>
                                        <m:t>𝜕</m:t>
                                      </m:r>
                                    </m:e>
                                    <m:sup>
                                      <m:r>
                                        <a:rPr lang="zh-CN" altLang="en-US" sz="1400" i="1">
                                          <a:solidFill>
                                            <a:srgbClr val="260CC4"/>
                                          </a:solidFill>
                                          <a:latin typeface="Cambria Math" panose="02040503050406030204" pitchFamily="18" charset="0"/>
                                        </a:rPr>
                                        <m:t>2</m:t>
                                      </m:r>
                                    </m:sup>
                                  </m:sSup>
                                  <m:sSub>
                                    <m:sSubPr>
                                      <m:ctrlPr>
                                        <a:rPr lang="zh-CN" altLang="en-US" sz="1400" i="1">
                                          <a:solidFill>
                                            <a:srgbClr val="260CC4"/>
                                          </a:solidFill>
                                          <a:latin typeface="Cambria Math" panose="02040503050406030204" pitchFamily="18" charset="0"/>
                                        </a:rPr>
                                      </m:ctrlPr>
                                    </m:sSubPr>
                                    <m:e>
                                      <m:r>
                                        <a:rPr lang="zh-CN" altLang="en-US" sz="1400" i="1">
                                          <a:solidFill>
                                            <a:srgbClr val="260CC4"/>
                                          </a:solidFill>
                                          <a:latin typeface="Cambria Math" panose="02040503050406030204" pitchFamily="18" charset="0"/>
                                        </a:rPr>
                                        <m:t>𝐸</m:t>
                                      </m:r>
                                    </m:e>
                                    <m:sub>
                                      <m:r>
                                        <m:rPr>
                                          <m:nor/>
                                        </m:rPr>
                                        <a:rPr lang="zh-CN" altLang="en-US" sz="1400" i="0">
                                          <a:solidFill>
                                            <a:srgbClr val="260CC4"/>
                                          </a:solidFill>
                                          <a:latin typeface="Cambria Math" panose="02040503050406030204" pitchFamily="18" charset="0"/>
                                        </a:rPr>
                                        <m:t>sym</m:t>
                                      </m:r>
                                    </m:sub>
                                  </m:sSub>
                                  <m:r>
                                    <a:rPr lang="zh-CN" altLang="en-US" sz="1400" i="1">
                                      <a:solidFill>
                                        <a:srgbClr val="260CC4"/>
                                      </a:solidFill>
                                      <a:latin typeface="Cambria Math" panose="02040503050406030204" pitchFamily="18" charset="0"/>
                                    </a:rPr>
                                    <m:t>(</m:t>
                                  </m:r>
                                  <m:r>
                                    <a:rPr lang="zh-CN" altLang="en-US" sz="1400" i="1">
                                      <a:solidFill>
                                        <a:srgbClr val="260CC4"/>
                                      </a:solidFill>
                                      <a:latin typeface="Cambria Math" panose="02040503050406030204" pitchFamily="18" charset="0"/>
                                    </a:rPr>
                                    <m:t>𝜌</m:t>
                                  </m:r>
                                  <m:r>
                                    <a:rPr lang="zh-CN" altLang="en-US" sz="1400" i="1">
                                      <a:solidFill>
                                        <a:srgbClr val="260CC4"/>
                                      </a:solidFill>
                                      <a:latin typeface="Cambria Math" panose="02040503050406030204" pitchFamily="18" charset="0"/>
                                    </a:rPr>
                                    <m:t>)</m:t>
                                  </m:r>
                                </m:num>
                                <m:den>
                                  <m:r>
                                    <a:rPr lang="zh-CN" altLang="en-US" sz="1400" i="1">
                                      <a:solidFill>
                                        <a:srgbClr val="260CC4"/>
                                      </a:solidFill>
                                      <a:latin typeface="Cambria Math" panose="02040503050406030204" pitchFamily="18" charset="0"/>
                                    </a:rPr>
                                    <m:t>𝜕</m:t>
                                  </m:r>
                                  <m:sSup>
                                    <m:sSupPr>
                                      <m:ctrlPr>
                                        <a:rPr lang="zh-CN" altLang="en-US" sz="1400" i="1">
                                          <a:solidFill>
                                            <a:srgbClr val="260CC4"/>
                                          </a:solidFill>
                                          <a:latin typeface="Cambria Math" panose="02040503050406030204" pitchFamily="18" charset="0"/>
                                        </a:rPr>
                                      </m:ctrlPr>
                                    </m:sSupPr>
                                    <m:e>
                                      <m:r>
                                        <a:rPr lang="zh-CN" altLang="en-US" sz="1400" i="1">
                                          <a:solidFill>
                                            <a:srgbClr val="260CC4"/>
                                          </a:solidFill>
                                          <a:latin typeface="Cambria Math" panose="02040503050406030204" pitchFamily="18" charset="0"/>
                                        </a:rPr>
                                        <m:t>𝜌</m:t>
                                      </m:r>
                                    </m:e>
                                    <m:sup>
                                      <m:r>
                                        <a:rPr lang="zh-CN" altLang="en-US" sz="1400" i="1">
                                          <a:solidFill>
                                            <a:srgbClr val="260CC4"/>
                                          </a:solidFill>
                                          <a:latin typeface="Cambria Math" panose="02040503050406030204" pitchFamily="18" charset="0"/>
                                        </a:rPr>
                                        <m:t>2</m:t>
                                      </m:r>
                                    </m:sup>
                                  </m:sSup>
                                </m:den>
                              </m:f>
                            </m:e>
                          </m:d>
                        </m:e>
                        <m:sub>
                          <m:r>
                            <a:rPr lang="zh-CN" altLang="en-US" sz="1400" i="1">
                              <a:solidFill>
                                <a:srgbClr val="260CC4"/>
                              </a:solidFill>
                              <a:latin typeface="Cambria Math" panose="02040503050406030204" pitchFamily="18" charset="0"/>
                            </a:rPr>
                            <m:t>𝜌</m:t>
                          </m:r>
                          <m:r>
                            <a:rPr lang="zh-CN" altLang="en-US" sz="1400" i="1">
                              <a:solidFill>
                                <a:srgbClr val="260CC4"/>
                              </a:solidFill>
                              <a:latin typeface="Cambria Math" panose="02040503050406030204" pitchFamily="18" charset="0"/>
                            </a:rPr>
                            <m:t>=</m:t>
                          </m:r>
                          <m:sSub>
                            <m:sSubPr>
                              <m:ctrlPr>
                                <a:rPr lang="zh-CN" altLang="en-US" sz="1400" i="1">
                                  <a:solidFill>
                                    <a:srgbClr val="260CC4"/>
                                  </a:solidFill>
                                  <a:latin typeface="Cambria Math" panose="02040503050406030204" pitchFamily="18" charset="0"/>
                                </a:rPr>
                              </m:ctrlPr>
                            </m:sSubPr>
                            <m:e>
                              <m:r>
                                <a:rPr lang="zh-CN" altLang="en-US" sz="1400" i="1">
                                  <a:solidFill>
                                    <a:srgbClr val="260CC4"/>
                                  </a:solidFill>
                                  <a:latin typeface="Cambria Math" panose="02040503050406030204" pitchFamily="18" charset="0"/>
                                </a:rPr>
                                <m:t>𝜌</m:t>
                              </m:r>
                            </m:e>
                            <m:sub>
                              <m:r>
                                <a:rPr lang="zh-CN" altLang="en-US" sz="1400" i="1">
                                  <a:solidFill>
                                    <a:srgbClr val="260CC4"/>
                                  </a:solidFill>
                                  <a:latin typeface="Cambria Math" panose="02040503050406030204" pitchFamily="18" charset="0"/>
                                </a:rPr>
                                <m:t>0</m:t>
                              </m:r>
                            </m:sub>
                          </m:sSub>
                        </m:sub>
                      </m:sSub>
                    </m:oMath>
                  </m:oMathPara>
                </a14:m>
                <a:endParaRPr lang="en-US" altLang="zh-CN" sz="1400" i="1" dirty="0">
                  <a:solidFill>
                    <a:srgbClr val="804000"/>
                  </a:solidFill>
                  <a:latin typeface="Cambria Math" panose="02040503050406030204" pitchFamily="18" charset="0"/>
                </a:endParaRPr>
              </a:p>
            </p:txBody>
          </p:sp>
        </mc:Choice>
        <mc:Fallback xmlns="">
          <p:sp>
            <p:nvSpPr>
              <p:cNvPr id="12" name="Object 19">
                <a:extLst>
                  <a:ext uri="{FF2B5EF4-FFF2-40B4-BE49-F238E27FC236}">
                    <a16:creationId xmlns:a16="http://schemas.microsoft.com/office/drawing/2014/main" id="{672FAEE8-D054-650F-DBBF-AF7DDF0D277C}"/>
                  </a:ext>
                </a:extLst>
              </p:cNvPr>
              <p:cNvSpPr txBox="1">
                <a:spLocks noRot="1" noChangeAspect="1" noMove="1" noResize="1" noEditPoints="1" noAdjustHandles="1" noChangeArrowheads="1" noChangeShapeType="1" noTextEdit="1"/>
              </p:cNvSpPr>
              <p:nvPr/>
            </p:nvSpPr>
            <p:spPr bwMode="auto">
              <a:xfrm>
                <a:off x="193676" y="206083"/>
                <a:ext cx="5527186" cy="2935702"/>
              </a:xfrm>
              <a:prstGeom prst="rect">
                <a:avLst/>
              </a:prstGeom>
              <a:blipFill>
                <a:blip r:embed="rId5"/>
                <a:stretch>
                  <a:fillRect l="-993" t="-1247"/>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1699402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EA22E9-6B41-4F11-998E-464E63F05160}"/>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4" name="图片 3">
            <a:extLst>
              <a:ext uri="{FF2B5EF4-FFF2-40B4-BE49-F238E27FC236}">
                <a16:creationId xmlns:a16="http://schemas.microsoft.com/office/drawing/2014/main" id="{E3B7B1DD-E353-4E84-B308-727C44548213}"/>
              </a:ext>
            </a:extLst>
          </p:cNvPr>
          <p:cNvPicPr>
            <a:picLocks noChangeAspect="1"/>
          </p:cNvPicPr>
          <p:nvPr/>
        </p:nvPicPr>
        <p:blipFill>
          <a:blip r:embed="rId2"/>
          <a:stretch>
            <a:fillRect/>
          </a:stretch>
        </p:blipFill>
        <p:spPr>
          <a:xfrm>
            <a:off x="150251" y="1095991"/>
            <a:ext cx="6373840" cy="5260359"/>
          </a:xfrm>
          <a:prstGeom prst="rect">
            <a:avLst/>
          </a:prstGeom>
        </p:spPr>
      </p:pic>
      <p:sp>
        <p:nvSpPr>
          <p:cNvPr id="7" name="文本框 6">
            <a:extLst>
              <a:ext uri="{FF2B5EF4-FFF2-40B4-BE49-F238E27FC236}">
                <a16:creationId xmlns:a16="http://schemas.microsoft.com/office/drawing/2014/main" id="{7001F20D-5911-4086-9CE6-F9C22F82B888}"/>
              </a:ext>
            </a:extLst>
          </p:cNvPr>
          <p:cNvSpPr txBox="1"/>
          <p:nvPr/>
        </p:nvSpPr>
        <p:spPr>
          <a:xfrm>
            <a:off x="313363" y="354648"/>
            <a:ext cx="5210710" cy="523220"/>
          </a:xfrm>
          <a:prstGeom prst="rect">
            <a:avLst/>
          </a:prstGeom>
          <a:noFill/>
        </p:spPr>
        <p:txBody>
          <a:bodyPr wrap="square" rtlCol="0">
            <a:spAutoFit/>
          </a:bodyPr>
          <a:lstStyle/>
          <a:p>
            <a:r>
              <a:rPr lang="en-US" altLang="zh-CN" sz="2800" dirty="0">
                <a:solidFill>
                  <a:srgbClr val="260CC4"/>
                </a:solidFill>
                <a:latin typeface="Bahnschrift Condensed" panose="020B0502040204020203" pitchFamily="34" charset="0"/>
                <a:ea typeface="黑体" panose="02010609060101010101" pitchFamily="49" charset="-122"/>
              </a:rPr>
              <a:t>Transport models for heavy-ion collisions</a:t>
            </a:r>
            <a:endParaRPr lang="zh-CN" altLang="en-US" sz="2800" dirty="0">
              <a:solidFill>
                <a:srgbClr val="260CC4"/>
              </a:solidFill>
              <a:latin typeface="Bahnschrift Condensed" panose="020B0502040204020203" pitchFamily="34" charset="0"/>
              <a:ea typeface="黑体" panose="02010609060101010101" pitchFamily="49" charset="-122"/>
            </a:endParaRPr>
          </a:p>
        </p:txBody>
      </p:sp>
      <p:pic>
        <p:nvPicPr>
          <p:cNvPr id="5" name="图片 4">
            <a:extLst>
              <a:ext uri="{FF2B5EF4-FFF2-40B4-BE49-F238E27FC236}">
                <a16:creationId xmlns:a16="http://schemas.microsoft.com/office/drawing/2014/main" id="{D1CBC070-DD63-48F7-8295-6907EDFD31EF}"/>
              </a:ext>
            </a:extLst>
          </p:cNvPr>
          <p:cNvPicPr>
            <a:picLocks noChangeAspect="1"/>
          </p:cNvPicPr>
          <p:nvPr/>
        </p:nvPicPr>
        <p:blipFill>
          <a:blip r:embed="rId3"/>
          <a:stretch>
            <a:fillRect/>
          </a:stretch>
        </p:blipFill>
        <p:spPr>
          <a:xfrm>
            <a:off x="6313471" y="136525"/>
            <a:ext cx="5655924" cy="1124613"/>
          </a:xfrm>
          <a:prstGeom prst="rect">
            <a:avLst/>
          </a:prstGeom>
        </p:spPr>
      </p:pic>
      <p:pic>
        <p:nvPicPr>
          <p:cNvPr id="9" name="图片 8">
            <a:extLst>
              <a:ext uri="{FF2B5EF4-FFF2-40B4-BE49-F238E27FC236}">
                <a16:creationId xmlns:a16="http://schemas.microsoft.com/office/drawing/2014/main" id="{5486FD1A-F114-40D1-A843-571B76E76217}"/>
              </a:ext>
            </a:extLst>
          </p:cNvPr>
          <p:cNvPicPr>
            <a:picLocks noChangeAspect="1"/>
          </p:cNvPicPr>
          <p:nvPr/>
        </p:nvPicPr>
        <p:blipFill>
          <a:blip r:embed="rId4"/>
          <a:stretch>
            <a:fillRect/>
          </a:stretch>
        </p:blipFill>
        <p:spPr>
          <a:xfrm>
            <a:off x="6524091" y="1305271"/>
            <a:ext cx="5594278" cy="1956773"/>
          </a:xfrm>
          <a:prstGeom prst="rect">
            <a:avLst/>
          </a:prstGeom>
        </p:spPr>
      </p:pic>
      <p:pic>
        <p:nvPicPr>
          <p:cNvPr id="11" name="图片 10">
            <a:extLst>
              <a:ext uri="{FF2B5EF4-FFF2-40B4-BE49-F238E27FC236}">
                <a16:creationId xmlns:a16="http://schemas.microsoft.com/office/drawing/2014/main" id="{4A952ED4-4498-421F-B6F1-D1899EBAC491}"/>
              </a:ext>
            </a:extLst>
          </p:cNvPr>
          <p:cNvPicPr>
            <a:picLocks noChangeAspect="1"/>
          </p:cNvPicPr>
          <p:nvPr/>
        </p:nvPicPr>
        <p:blipFill>
          <a:blip r:embed="rId5"/>
          <a:stretch>
            <a:fillRect/>
          </a:stretch>
        </p:blipFill>
        <p:spPr>
          <a:xfrm>
            <a:off x="6313471" y="3348640"/>
            <a:ext cx="5878529" cy="2702840"/>
          </a:xfrm>
          <a:prstGeom prst="rect">
            <a:avLst/>
          </a:prstGeom>
        </p:spPr>
      </p:pic>
      <p:cxnSp>
        <p:nvCxnSpPr>
          <p:cNvPr id="13" name="直接连接符 12">
            <a:extLst>
              <a:ext uri="{FF2B5EF4-FFF2-40B4-BE49-F238E27FC236}">
                <a16:creationId xmlns:a16="http://schemas.microsoft.com/office/drawing/2014/main" id="{1805283F-9647-4061-B2E4-63064802CC05}"/>
              </a:ext>
            </a:extLst>
          </p:cNvPr>
          <p:cNvCxnSpPr/>
          <p:nvPr/>
        </p:nvCxnSpPr>
        <p:spPr>
          <a:xfrm>
            <a:off x="6411072" y="5476125"/>
            <a:ext cx="852755" cy="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3" name="页脚占位符 2">
            <a:extLst>
              <a:ext uri="{FF2B5EF4-FFF2-40B4-BE49-F238E27FC236}">
                <a16:creationId xmlns:a16="http://schemas.microsoft.com/office/drawing/2014/main" id="{88C0B307-AEB7-4418-8745-5132AB0ECFB2}"/>
              </a:ext>
            </a:extLst>
          </p:cNvPr>
          <p:cNvSpPr>
            <a:spLocks noGrp="1"/>
          </p:cNvSpPr>
          <p:nvPr>
            <p:ph type="ftr" sz="quarter" idx="11"/>
          </p:nvPr>
        </p:nvSpPr>
        <p:spPr/>
        <p:txBody>
          <a:bodyPr/>
          <a:lstStyle/>
          <a:p>
            <a:r>
              <a:rPr lang="en-US"/>
              <a:t>Equation of State of Dense Nuclear Matter at RIBF and FRIB, May 23-26, 2023</a:t>
            </a:r>
            <a:endParaRPr lang="en-US" dirty="0"/>
          </a:p>
        </p:txBody>
      </p:sp>
    </p:spTree>
    <p:extLst>
      <p:ext uri="{BB962C8B-B14F-4D97-AF65-F5344CB8AC3E}">
        <p14:creationId xmlns:p14="http://schemas.microsoft.com/office/powerpoint/2010/main" val="102196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914</Words>
  <Application>Microsoft Office PowerPoint</Application>
  <PresentationFormat>宽屏</PresentationFormat>
  <Paragraphs>98</Paragraphs>
  <Slides>21</Slides>
  <Notes>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41" baseType="lpstr">
      <vt:lpstr>等线</vt:lpstr>
      <vt:lpstr>等线 Light</vt:lpstr>
      <vt:lpstr>黑体</vt:lpstr>
      <vt:lpstr>华文琥珀</vt:lpstr>
      <vt:lpstr>华文楷体</vt:lpstr>
      <vt:lpstr>华文隶书</vt:lpstr>
      <vt:lpstr>楷体</vt:lpstr>
      <vt:lpstr>楷体_GB2312</vt:lpstr>
      <vt:lpstr>Arial</vt:lpstr>
      <vt:lpstr>Bahnschrift Condensed</vt:lpstr>
      <vt:lpstr>Bahnschrift Light Condensed</vt:lpstr>
      <vt:lpstr>Bahnschrift SemiBold SemiConden</vt:lpstr>
      <vt:lpstr>Calibri</vt:lpstr>
      <vt:lpstr>Cambria Math</vt:lpstr>
      <vt:lpstr>Franklin Gothic Heavy</vt:lpstr>
      <vt:lpstr>Franklin Gothic Medium</vt:lpstr>
      <vt:lpstr>Times New Roman</vt:lpstr>
      <vt:lpstr>Wingdings</vt:lpstr>
      <vt:lpstr>Office 主题​​</vt:lpstr>
      <vt:lpstr>CorelDRAW</vt:lpstr>
      <vt:lpstr>华南理工大学原子核物理学科和最新成果介绍 冯兆庆 (华南理工大学)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华南理工大学原子核物理学科和最新成果介绍 冯兆庆</dc:title>
  <dc:creator>冯 兆庆</dc:creator>
  <cp:lastModifiedBy>冯 兆庆</cp:lastModifiedBy>
  <cp:revision>21</cp:revision>
  <dcterms:created xsi:type="dcterms:W3CDTF">2023-06-10T05:16:50Z</dcterms:created>
  <dcterms:modified xsi:type="dcterms:W3CDTF">2023-06-17T05:10:24Z</dcterms:modified>
</cp:coreProperties>
</file>